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6280" r:id="rId3"/>
    <p:sldMasterId id="2147486297" r:id="rId4"/>
  </p:sldMasterIdLst>
  <p:notesMasterIdLst>
    <p:notesMasterId r:id="rId34"/>
  </p:notesMasterIdLst>
  <p:handoutMasterIdLst>
    <p:handoutMasterId r:id="rId35"/>
  </p:handoutMasterIdLst>
  <p:sldIdLst>
    <p:sldId id="1056" r:id="rId5"/>
    <p:sldId id="993" r:id="rId6"/>
    <p:sldId id="1080" r:id="rId7"/>
    <p:sldId id="992" r:id="rId8"/>
    <p:sldId id="1041" r:id="rId9"/>
    <p:sldId id="1042" r:id="rId10"/>
    <p:sldId id="1046" r:id="rId11"/>
    <p:sldId id="1081" r:id="rId12"/>
    <p:sldId id="1078" r:id="rId13"/>
    <p:sldId id="1060" r:id="rId14"/>
    <p:sldId id="1055" r:id="rId15"/>
    <p:sldId id="1035" r:id="rId16"/>
    <p:sldId id="1007" r:id="rId17"/>
    <p:sldId id="1087" r:id="rId18"/>
    <p:sldId id="1064" r:id="rId19"/>
    <p:sldId id="1037" r:id="rId20"/>
    <p:sldId id="1065" r:id="rId21"/>
    <p:sldId id="1067" r:id="rId22"/>
    <p:sldId id="1068" r:id="rId23"/>
    <p:sldId id="1053" r:id="rId24"/>
    <p:sldId id="1074" r:id="rId25"/>
    <p:sldId id="1073" r:id="rId26"/>
    <p:sldId id="1020" r:id="rId27"/>
    <p:sldId id="1075" r:id="rId28"/>
    <p:sldId id="1076" r:id="rId29"/>
    <p:sldId id="1077" r:id="rId30"/>
    <p:sldId id="1036" r:id="rId31"/>
    <p:sldId id="1083" r:id="rId32"/>
    <p:sldId id="1088" r:id="rId3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1">
          <p15:clr>
            <a:srgbClr val="A4A3A4"/>
          </p15:clr>
        </p15:guide>
        <p15:guide id="2" orient="horz" pos="1080">
          <p15:clr>
            <a:srgbClr val="A4A3A4"/>
          </p15:clr>
        </p15:guide>
        <p15:guide id="3" pos="246">
          <p15:clr>
            <a:srgbClr val="A4A3A4"/>
          </p15:clr>
        </p15:guide>
        <p15:guide id="4" pos="55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OUCKS, MARK D GS-13 USAF AFCEC 75 CEG/AFCEC/CZOM" initials="LMDGUA7C" lastIdx="9" clrIdx="0"/>
  <p:cmAuthor id="1" name="Castor, Andrew/SLC" initials="CA" lastIdx="9" clrIdx="1"/>
  <p:cmAuthor id="2" name="SMITH, SHANNON C GS-13 USAF AFMC AFCEC/CZOM-IRP" initials="SSCGUAA" lastIdx="6" clrIdx="2">
    <p:extLst>
      <p:ext uri="{19B8F6BF-5375-455C-9EA6-DF929625EA0E}">
        <p15:presenceInfo xmlns:p15="http://schemas.microsoft.com/office/powerpoint/2012/main" userId="S-1-5-21-1271409858-1095883707-2794662393-1389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960B"/>
    <a:srgbClr val="FFFF99"/>
    <a:srgbClr val="FF3399"/>
    <a:srgbClr val="BBE0E3"/>
    <a:srgbClr val="D9D9D9"/>
    <a:srgbClr val="FFFF66"/>
    <a:srgbClr val="B8FDB5"/>
    <a:srgbClr val="CC9900"/>
    <a:srgbClr val="996600"/>
    <a:srgbClr val="7BE0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5" autoAdjust="0"/>
    <p:restoredTop sz="92220" autoAdjust="0"/>
  </p:normalViewPr>
  <p:slideViewPr>
    <p:cSldViewPr snapToGrid="0">
      <p:cViewPr varScale="1">
        <p:scale>
          <a:sx n="93" d="100"/>
          <a:sy n="93" d="100"/>
        </p:scale>
        <p:origin x="1128" y="78"/>
      </p:cViewPr>
      <p:guideLst>
        <p:guide orient="horz" pos="501"/>
        <p:guide orient="horz" pos="1080"/>
        <p:guide pos="246"/>
        <p:guide pos="55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726" y="-468"/>
      </p:cViewPr>
      <p:guideLst>
        <p:guide orient="horz" pos="2928"/>
        <p:guide pos="2208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888" cy="465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952" tIns="46475" rIns="92952" bIns="46475" numCol="1" anchor="t" anchorCtr="0" compatLnSpc="1">
            <a:prstTxWarp prst="textNoShape">
              <a:avLst/>
            </a:prstTxWarp>
          </a:bodyPr>
          <a:lstStyle>
            <a:lvl1pPr algn="l" defTabSz="93172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4" y="0"/>
            <a:ext cx="3036887" cy="465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952" tIns="46475" rIns="92952" bIns="46475" numCol="1" anchor="t" anchorCtr="0" compatLnSpc="1">
            <a:prstTxWarp prst="textNoShape">
              <a:avLst/>
            </a:prstTxWarp>
          </a:bodyPr>
          <a:lstStyle>
            <a:lvl1pPr algn="r" defTabSz="93172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4"/>
            <a:ext cx="3036888" cy="465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952" tIns="46475" rIns="92952" bIns="46475" numCol="1" anchor="b" anchorCtr="0" compatLnSpc="1">
            <a:prstTxWarp prst="textNoShape">
              <a:avLst/>
            </a:prstTxWarp>
          </a:bodyPr>
          <a:lstStyle>
            <a:lvl1pPr algn="l" defTabSz="93172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4" y="8831264"/>
            <a:ext cx="3036887" cy="465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952" tIns="46475" rIns="92952" bIns="46475" numCol="1" anchor="b" anchorCtr="0" compatLnSpc="1">
            <a:prstTxWarp prst="textNoShape">
              <a:avLst/>
            </a:prstTxWarp>
          </a:bodyPr>
          <a:lstStyle>
            <a:lvl1pPr algn="r" defTabSz="931726">
              <a:defRPr sz="1200"/>
            </a:lvl1pPr>
          </a:lstStyle>
          <a:p>
            <a:fld id="{507606CB-C2C8-45B6-9C0E-D91F04EE0B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92413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888" cy="465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952" tIns="46475" rIns="92952" bIns="46475" numCol="1" anchor="t" anchorCtr="0" compatLnSpc="1">
            <a:prstTxWarp prst="textNoShape">
              <a:avLst/>
            </a:prstTxWarp>
          </a:bodyPr>
          <a:lstStyle>
            <a:lvl1pPr algn="l" defTabSz="93172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4" y="0"/>
            <a:ext cx="3036887" cy="465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952" tIns="46475" rIns="92952" bIns="46475" numCol="1" anchor="t" anchorCtr="0" compatLnSpc="1">
            <a:prstTxWarp prst="textNoShape">
              <a:avLst/>
            </a:prstTxWarp>
          </a:bodyPr>
          <a:lstStyle>
            <a:lvl1pPr algn="r" defTabSz="93172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9" y="4416426"/>
            <a:ext cx="5140325" cy="4183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952" tIns="46475" rIns="92952" bIns="464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264"/>
            <a:ext cx="3036888" cy="465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952" tIns="46475" rIns="92952" bIns="46475" numCol="1" anchor="b" anchorCtr="0" compatLnSpc="1">
            <a:prstTxWarp prst="textNoShape">
              <a:avLst/>
            </a:prstTxWarp>
          </a:bodyPr>
          <a:lstStyle>
            <a:lvl1pPr algn="l" defTabSz="93172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4" y="8831264"/>
            <a:ext cx="3036887" cy="465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952" tIns="46475" rIns="92952" bIns="46475" numCol="1" anchor="b" anchorCtr="0" compatLnSpc="1">
            <a:prstTxWarp prst="textNoShape">
              <a:avLst/>
            </a:prstTxWarp>
          </a:bodyPr>
          <a:lstStyle>
            <a:lvl1pPr algn="r" defTabSz="931726">
              <a:defRPr sz="1200"/>
            </a:lvl1pPr>
          </a:lstStyle>
          <a:p>
            <a:fld id="{22B2C64A-87F4-48BD-AC9D-8A9BE21AFB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78358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83736-0812-434F-A643-1F966602C06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59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824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8568" indent="-280219" defTabSz="913824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2432" indent="-224174" defTabSz="913824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0781" indent="-224174" defTabSz="913824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9131" indent="-224174" defTabSz="913824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67481" indent="-224174" defTabSz="913824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15831" indent="-224174" defTabSz="913824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64181" indent="-224174" defTabSz="913824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2531" indent="-224174" defTabSz="913824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B4D361-76B7-4318-9134-BA150F4B7CC6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01524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contaminants are present in the plume but</a:t>
            </a:r>
            <a:r>
              <a:rPr lang="en-US" baseline="0" dirty="0"/>
              <a:t> the DCE plume is the largest and encompasses the other contaminants.  The plume map is a visual aid and allows us to show the footprint of the contamination.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2C64A-87F4-48BD-AC9D-8A9BE21AFB80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287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ROD – signed by all</a:t>
            </a:r>
            <a:r>
              <a:rPr lang="en-US" baseline="0" dirty="0"/>
              <a:t> parties.  States what remedies the AF will install and what objectives each is trying to achieve and the end goal.  Goals: Prevent exposures, prevent migration, prevent further contaminating the waters of the state.</a:t>
            </a:r>
            <a:endParaRPr lang="en-US" dirty="0"/>
          </a:p>
          <a:p>
            <a:r>
              <a:rPr lang="en-US" dirty="0"/>
              <a:t>2%</a:t>
            </a:r>
            <a:r>
              <a:rPr lang="en-US" baseline="0" dirty="0"/>
              <a:t> that is escaping is not adding significant amounts to the plume because we see the plume shrinking.  If concentrations were increasing or the plume was expanding we would re-evaluate the remedy.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2C64A-87F4-48BD-AC9D-8A9BE21AFB8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4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2C64A-87F4-48BD-AC9D-8A9BE21AFB80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62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39F789-544A-4465-A61C-C5CEDDD28143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4533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223">
              <a:defRPr sz="1300">
                <a:solidFill>
                  <a:schemeClr val="tx1"/>
                </a:solidFill>
                <a:latin typeface="Arial" charset="0"/>
              </a:defRPr>
            </a:lvl1pPr>
            <a:lvl2pPr marL="716130" indent="-275434" defTabSz="898223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01738" indent="-220348" defTabSz="898223">
              <a:defRPr sz="1300">
                <a:solidFill>
                  <a:schemeClr val="tx1"/>
                </a:solidFill>
                <a:latin typeface="Arial" charset="0"/>
              </a:defRPr>
            </a:lvl3pPr>
            <a:lvl4pPr marL="1542433" indent="-220348" defTabSz="898223">
              <a:defRPr sz="1300">
                <a:solidFill>
                  <a:schemeClr val="tx1"/>
                </a:solidFill>
                <a:latin typeface="Arial" charset="0"/>
              </a:defRPr>
            </a:lvl4pPr>
            <a:lvl5pPr marL="1983128" indent="-220348" defTabSz="898223">
              <a:defRPr sz="1300">
                <a:solidFill>
                  <a:schemeClr val="tx1"/>
                </a:solidFill>
                <a:latin typeface="Arial" charset="0"/>
              </a:defRPr>
            </a:lvl5pPr>
            <a:lvl6pPr marL="2423823" indent="-220348" defTabSz="89822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64518" indent="-220348" defTabSz="89822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305213" indent="-220348" defTabSz="89822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745908" indent="-220348" defTabSz="89822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BC82351-9D52-433E-9B16-A269EDDFB578}" type="slidenum">
              <a:rPr lang="en-US" altLang="en-US" sz="1200"/>
              <a:pPr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409936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223">
              <a:defRPr sz="1300">
                <a:solidFill>
                  <a:schemeClr val="tx1"/>
                </a:solidFill>
                <a:latin typeface="Arial" charset="0"/>
              </a:defRPr>
            </a:lvl1pPr>
            <a:lvl2pPr marL="716130" indent="-275434" defTabSz="898223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01738" indent="-220348" defTabSz="898223">
              <a:defRPr sz="1300">
                <a:solidFill>
                  <a:schemeClr val="tx1"/>
                </a:solidFill>
                <a:latin typeface="Arial" charset="0"/>
              </a:defRPr>
            </a:lvl3pPr>
            <a:lvl4pPr marL="1542433" indent="-220348" defTabSz="898223">
              <a:defRPr sz="1300">
                <a:solidFill>
                  <a:schemeClr val="tx1"/>
                </a:solidFill>
                <a:latin typeface="Arial" charset="0"/>
              </a:defRPr>
            </a:lvl4pPr>
            <a:lvl5pPr marL="1983128" indent="-220348" defTabSz="898223">
              <a:defRPr sz="1300">
                <a:solidFill>
                  <a:schemeClr val="tx1"/>
                </a:solidFill>
                <a:latin typeface="Arial" charset="0"/>
              </a:defRPr>
            </a:lvl5pPr>
            <a:lvl6pPr marL="2423823" indent="-220348" defTabSz="89822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64518" indent="-220348" defTabSz="89822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305213" indent="-220348" defTabSz="89822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745908" indent="-220348" defTabSz="89822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A0C20E0-D297-418C-A31B-27F7805437DB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651462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223">
              <a:defRPr sz="1300">
                <a:solidFill>
                  <a:schemeClr val="tx1"/>
                </a:solidFill>
                <a:latin typeface="Arial" charset="0"/>
              </a:defRPr>
            </a:lvl1pPr>
            <a:lvl2pPr marL="716130" indent="-275434" defTabSz="898223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01738" indent="-220348" defTabSz="898223">
              <a:defRPr sz="1300">
                <a:solidFill>
                  <a:schemeClr val="tx1"/>
                </a:solidFill>
                <a:latin typeface="Arial" charset="0"/>
              </a:defRPr>
            </a:lvl3pPr>
            <a:lvl4pPr marL="1542433" indent="-220348" defTabSz="898223">
              <a:defRPr sz="1300">
                <a:solidFill>
                  <a:schemeClr val="tx1"/>
                </a:solidFill>
                <a:latin typeface="Arial" charset="0"/>
              </a:defRPr>
            </a:lvl4pPr>
            <a:lvl5pPr marL="1983128" indent="-220348" defTabSz="898223">
              <a:defRPr sz="1300">
                <a:solidFill>
                  <a:schemeClr val="tx1"/>
                </a:solidFill>
                <a:latin typeface="Arial" charset="0"/>
              </a:defRPr>
            </a:lvl5pPr>
            <a:lvl6pPr marL="2423823" indent="-220348" defTabSz="89822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64518" indent="-220348" defTabSz="89822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305213" indent="-220348" defTabSz="89822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745908" indent="-220348" defTabSz="89822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60716FE-86F4-4F06-A45E-4AFCA41ED2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1706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223">
              <a:defRPr sz="1300">
                <a:solidFill>
                  <a:schemeClr val="tx1"/>
                </a:solidFill>
                <a:latin typeface="Arial" charset="0"/>
              </a:defRPr>
            </a:lvl1pPr>
            <a:lvl2pPr marL="716130" indent="-275434" defTabSz="898223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01738" indent="-220348" defTabSz="898223">
              <a:defRPr sz="1300">
                <a:solidFill>
                  <a:schemeClr val="tx1"/>
                </a:solidFill>
                <a:latin typeface="Arial" charset="0"/>
              </a:defRPr>
            </a:lvl3pPr>
            <a:lvl4pPr marL="1542433" indent="-220348" defTabSz="898223">
              <a:defRPr sz="1300">
                <a:solidFill>
                  <a:schemeClr val="tx1"/>
                </a:solidFill>
                <a:latin typeface="Arial" charset="0"/>
              </a:defRPr>
            </a:lvl4pPr>
            <a:lvl5pPr marL="1983128" indent="-220348" defTabSz="898223">
              <a:defRPr sz="1300">
                <a:solidFill>
                  <a:schemeClr val="tx1"/>
                </a:solidFill>
                <a:latin typeface="Arial" charset="0"/>
              </a:defRPr>
            </a:lvl5pPr>
            <a:lvl6pPr marL="2423823" indent="-220348" defTabSz="89822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64518" indent="-220348" defTabSz="89822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305213" indent="-220348" defTabSz="89822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745908" indent="-220348" defTabSz="89822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60716FE-86F4-4F06-A45E-4AFCA41ED24F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67180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5"/>
          <p:cNvSpPr>
            <a:spLocks noChangeShapeType="1"/>
          </p:cNvSpPr>
          <p:nvPr userDrawn="1"/>
        </p:nvSpPr>
        <p:spPr bwMode="auto">
          <a:xfrm>
            <a:off x="381000" y="6388100"/>
            <a:ext cx="8382000" cy="0"/>
          </a:xfrm>
          <a:prstGeom prst="line">
            <a:avLst/>
          </a:prstGeom>
          <a:noFill/>
          <a:ln w="57150">
            <a:solidFill>
              <a:srgbClr val="1A159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598987" y="4465638"/>
            <a:ext cx="4314353" cy="1144587"/>
          </a:xfrm>
        </p:spPr>
        <p:txBody>
          <a:bodyPr/>
          <a:lstStyle>
            <a:lvl1pPr marL="0" indent="0" algn="ctr">
              <a:buNone/>
              <a:defRPr b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4678363" y="1836738"/>
            <a:ext cx="4218502" cy="2125662"/>
          </a:xfrm>
        </p:spPr>
        <p:txBody>
          <a:bodyPr/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4" name="Line 23"/>
          <p:cNvSpPr>
            <a:spLocks noChangeShapeType="1"/>
          </p:cNvSpPr>
          <p:nvPr userDrawn="1"/>
        </p:nvSpPr>
        <p:spPr bwMode="auto">
          <a:xfrm>
            <a:off x="381000" y="1079500"/>
            <a:ext cx="8382000" cy="0"/>
          </a:xfrm>
          <a:prstGeom prst="line">
            <a:avLst/>
          </a:prstGeom>
          <a:noFill/>
          <a:ln w="57150">
            <a:solidFill>
              <a:srgbClr val="1A159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9" name="Picture 2" descr="C:\Users\1061378037A\Desktop\Shield_AFIMSC_jpg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852" y="1600200"/>
            <a:ext cx="4111335" cy="405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404526"/>
            <a:ext cx="9144000" cy="600164"/>
          </a:xfrm>
          <a:prstGeom prst="rect">
            <a:avLst/>
          </a:prstGeom>
          <a:effectLst>
            <a:outerShdw dist="35560" dir="2700000" algn="ctr" rotWithShape="0">
              <a:srgbClr val="C0C0C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kern="1200" noProof="0" dirty="0">
                <a:solidFill>
                  <a:schemeClr val="tx1"/>
                </a:solidFill>
                <a:latin typeface="Tahoma" charset="0"/>
                <a:ea typeface="+mn-ea"/>
                <a:cs typeface="+mn-cs"/>
              </a:rPr>
              <a:t>Air Force Civil Engineer Center</a:t>
            </a:r>
          </a:p>
        </p:txBody>
      </p:sp>
      <p:sp>
        <p:nvSpPr>
          <p:cNvPr id="8" name="Text Box 25"/>
          <p:cNvSpPr txBox="1">
            <a:spLocks noChangeArrowheads="1"/>
          </p:cNvSpPr>
          <p:nvPr userDrawn="1"/>
        </p:nvSpPr>
        <p:spPr bwMode="auto">
          <a:xfrm>
            <a:off x="381000" y="6477490"/>
            <a:ext cx="83820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Battle Ready…Built Right</a:t>
            </a:r>
            <a:r>
              <a:rPr lang="en-US" sz="1600" b="1" i="1" baseline="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!</a:t>
            </a:r>
            <a:endParaRPr lang="en-US" sz="1600" b="1" i="1" dirty="0"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52" y="1600200"/>
            <a:ext cx="411133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2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732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riefing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061378037A\Desktop\Shield_AFIMSC_jpg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6363" y="1480931"/>
            <a:ext cx="4111335" cy="405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0370" y="1485618"/>
            <a:ext cx="4229808" cy="4195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16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509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5"/>
          <p:cNvSpPr>
            <a:spLocks noChangeShapeType="1"/>
          </p:cNvSpPr>
          <p:nvPr userDrawn="1"/>
        </p:nvSpPr>
        <p:spPr bwMode="auto">
          <a:xfrm>
            <a:off x="381000" y="6388100"/>
            <a:ext cx="8382000" cy="0"/>
          </a:xfrm>
          <a:prstGeom prst="line">
            <a:avLst/>
          </a:prstGeom>
          <a:noFill/>
          <a:ln w="57150">
            <a:solidFill>
              <a:srgbClr val="1A159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598987" y="4465638"/>
            <a:ext cx="4314353" cy="1144587"/>
          </a:xfrm>
        </p:spPr>
        <p:txBody>
          <a:bodyPr/>
          <a:lstStyle>
            <a:lvl1pPr marL="0" indent="0" algn="ctr">
              <a:buNone/>
              <a:defRPr b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4678363" y="1836738"/>
            <a:ext cx="4218502" cy="2125662"/>
          </a:xfrm>
        </p:spPr>
        <p:txBody>
          <a:bodyPr/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4" name="Line 23"/>
          <p:cNvSpPr>
            <a:spLocks noChangeShapeType="1"/>
          </p:cNvSpPr>
          <p:nvPr userDrawn="1"/>
        </p:nvSpPr>
        <p:spPr bwMode="auto">
          <a:xfrm>
            <a:off x="381000" y="1079500"/>
            <a:ext cx="8382000" cy="0"/>
          </a:xfrm>
          <a:prstGeom prst="line">
            <a:avLst/>
          </a:prstGeom>
          <a:noFill/>
          <a:ln w="57150">
            <a:solidFill>
              <a:srgbClr val="1A159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9" name="Picture 2" descr="C:\Users\1061378037A\Desktop\Shield_AFIMSC_jpg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852" y="1600200"/>
            <a:ext cx="4111335" cy="405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404526"/>
            <a:ext cx="9144000" cy="600164"/>
          </a:xfrm>
          <a:prstGeom prst="rect">
            <a:avLst/>
          </a:prstGeom>
          <a:effectLst>
            <a:outerShdw dist="35560" dir="2700000" algn="ctr" rotWithShape="0">
              <a:srgbClr val="C0C0C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kern="1200" noProof="0" dirty="0">
                <a:solidFill>
                  <a:schemeClr val="tx1"/>
                </a:solidFill>
                <a:latin typeface="Tahoma" charset="0"/>
                <a:ea typeface="+mn-ea"/>
                <a:cs typeface="+mn-cs"/>
              </a:rPr>
              <a:t>Air Force Civil Engineer Center</a:t>
            </a:r>
          </a:p>
        </p:txBody>
      </p:sp>
      <p:sp>
        <p:nvSpPr>
          <p:cNvPr id="8" name="Text Box 25"/>
          <p:cNvSpPr txBox="1">
            <a:spLocks noChangeArrowheads="1"/>
          </p:cNvSpPr>
          <p:nvPr userDrawn="1"/>
        </p:nvSpPr>
        <p:spPr bwMode="auto">
          <a:xfrm>
            <a:off x="381000" y="6477490"/>
            <a:ext cx="83820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Battle Ready…Built Right</a:t>
            </a:r>
            <a:r>
              <a:rPr lang="en-US" sz="1600" b="1" i="1" baseline="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!</a:t>
            </a:r>
            <a:endParaRPr lang="en-US" sz="1600" b="1" i="1" dirty="0"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52" y="1600200"/>
            <a:ext cx="411133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52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5"/>
          <p:cNvSpPr>
            <a:spLocks noChangeShapeType="1"/>
          </p:cNvSpPr>
          <p:nvPr userDrawn="1"/>
        </p:nvSpPr>
        <p:spPr bwMode="auto">
          <a:xfrm>
            <a:off x="381000" y="6388100"/>
            <a:ext cx="8382000" cy="0"/>
          </a:xfrm>
          <a:prstGeom prst="line">
            <a:avLst/>
          </a:prstGeom>
          <a:noFill/>
          <a:ln w="57150">
            <a:solidFill>
              <a:srgbClr val="1A1596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598987" y="4465638"/>
            <a:ext cx="4314353" cy="1144587"/>
          </a:xfrm>
        </p:spPr>
        <p:txBody>
          <a:bodyPr/>
          <a:lstStyle>
            <a:lvl1pPr marL="0" indent="0" algn="ctr">
              <a:buNone/>
              <a:defRPr b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4678363" y="1836738"/>
            <a:ext cx="4218502" cy="2125662"/>
          </a:xfrm>
        </p:spPr>
        <p:txBody>
          <a:bodyPr/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4" name="Line 23"/>
          <p:cNvSpPr>
            <a:spLocks noChangeShapeType="1"/>
          </p:cNvSpPr>
          <p:nvPr userDrawn="1"/>
        </p:nvSpPr>
        <p:spPr bwMode="auto">
          <a:xfrm>
            <a:off x="381000" y="1079500"/>
            <a:ext cx="8382000" cy="0"/>
          </a:xfrm>
          <a:prstGeom prst="line">
            <a:avLst/>
          </a:prstGeom>
          <a:noFill/>
          <a:ln w="57150">
            <a:solidFill>
              <a:srgbClr val="1A159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" name="Picture 2" descr="C:\Users\1061378037A\Desktop\Shield_AFIMSC_jpg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852" y="1600200"/>
            <a:ext cx="4111335" cy="405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404526"/>
            <a:ext cx="9144000" cy="600164"/>
          </a:xfrm>
          <a:prstGeom prst="rect">
            <a:avLst/>
          </a:prstGeom>
          <a:effectLst>
            <a:outerShdw dist="35560" dir="2700000" algn="ctr" rotWithShape="0">
              <a:srgbClr val="C0C0C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300" b="1" dirty="0">
                <a:solidFill>
                  <a:srgbClr val="000000"/>
                </a:solidFill>
                <a:latin typeface="Tahoma" charset="0"/>
              </a:rPr>
              <a:t>Air Force Civil Engineer Center</a:t>
            </a:r>
          </a:p>
        </p:txBody>
      </p:sp>
      <p:sp>
        <p:nvSpPr>
          <p:cNvPr id="8" name="Text Box 25"/>
          <p:cNvSpPr txBox="1">
            <a:spLocks noChangeArrowheads="1"/>
          </p:cNvSpPr>
          <p:nvPr userDrawn="1"/>
        </p:nvSpPr>
        <p:spPr bwMode="auto">
          <a:xfrm>
            <a:off x="381000" y="6477490"/>
            <a:ext cx="83820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Battle Ready…Built Right!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52" y="1600200"/>
            <a:ext cx="411133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91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676" y="76200"/>
            <a:ext cx="7272817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3306-29F1-4E6E-BA13-8ACD1C56B5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90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6025"/>
            <a:ext cx="4191000" cy="358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16025"/>
            <a:ext cx="4191000" cy="358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E0642-A502-4F40-AD02-28CCF458C3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01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074568" cy="8202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A43E1-87F7-4E17-A24B-E57C8E83E3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712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0F39A-F38B-4BD2-9138-636B5AB92B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413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122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91226"/>
            <a:ext cx="5111750" cy="55622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53276"/>
            <a:ext cx="3008313" cy="43520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78110-0A3F-4DFD-B067-7E2BC16D86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66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676" y="76200"/>
            <a:ext cx="7272817" cy="91440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 b="0"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3306-29F1-4E6E-BA13-8ACD1C56B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23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1797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0151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8471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BED74-B987-4135-B94D-0D90DF6EFF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93032" y="1231232"/>
            <a:ext cx="8534400" cy="472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79CF8-8BB6-4C25-8C48-773039E4EB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791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588" y="274638"/>
            <a:ext cx="7206917" cy="8202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1826352"/>
      </p:ext>
    </p:extLst>
  </p:cSld>
  <p:clrMapOvr>
    <a:masterClrMapping/>
  </p:clrMapOvr>
  <p:transition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039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riefing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061378037A\Desktop\Shield_AFIMSC_jpg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6363" y="1480931"/>
            <a:ext cx="4111335" cy="405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0370" y="1485618"/>
            <a:ext cx="4229808" cy="4195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216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6025"/>
            <a:ext cx="4191000" cy="358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16025"/>
            <a:ext cx="4191000" cy="358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E0642-A502-4F40-AD02-28CCF458C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31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074568" cy="8202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A43E1-87F7-4E17-A24B-E57C8E83E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33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0F39A-F38B-4BD2-9138-636B5AB92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83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122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91226"/>
            <a:ext cx="5111750" cy="55622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53276"/>
            <a:ext cx="3008313" cy="43520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78110-0A3F-4DFD-B067-7E2BC16D86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37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1797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0151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8471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BED74-B987-4135-B94D-0D90DF6EF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3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93032" y="1231232"/>
            <a:ext cx="8534400" cy="472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79CF8-8BB6-4C25-8C48-773039E4E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61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588" y="274638"/>
            <a:ext cx="7206917" cy="8202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8611187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5850" y="6519863"/>
            <a:ext cx="1068149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eaLnBrk="1" hangingPunct="1">
              <a:defRPr/>
            </a:pPr>
            <a:fld id="{088E16BE-9852-4E3D-BD06-F160B18C30C6}" type="slidenum">
              <a:rPr lang="en-US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51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938676" y="76200"/>
            <a:ext cx="720944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16025"/>
            <a:ext cx="8534400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Line 23"/>
          <p:cNvSpPr>
            <a:spLocks noChangeShapeType="1"/>
          </p:cNvSpPr>
          <p:nvPr userDrawn="1"/>
        </p:nvSpPr>
        <p:spPr bwMode="auto">
          <a:xfrm>
            <a:off x="381000" y="1080263"/>
            <a:ext cx="8382000" cy="0"/>
          </a:xfrm>
          <a:prstGeom prst="line">
            <a:avLst/>
          </a:prstGeom>
          <a:noFill/>
          <a:ln w="57150">
            <a:solidFill>
              <a:srgbClr val="1A1596"/>
            </a:solidFill>
            <a:round/>
            <a:headEnd/>
            <a:tailEnd/>
          </a:ln>
          <a:effectLst/>
          <a:scene3d>
            <a:camera prst="orthographicFront"/>
            <a:lightRig rig="threePt" dir="t">
              <a:rot lat="0" lon="0" rev="2400000"/>
            </a:lightRig>
          </a:scene3d>
          <a:sp3d prstMaterial="plastic"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8" name="Picture 2" descr="C:\Users\1061378037A\Desktop\Shield_AFIMSC_jpg.jpg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80" y="94627"/>
            <a:ext cx="904176" cy="89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413" y="94627"/>
            <a:ext cx="914397" cy="90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23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82" r:id="rId1"/>
    <p:sldLayoutId id="2147486283" r:id="rId2"/>
    <p:sldLayoutId id="2147486284" r:id="rId3"/>
    <p:sldLayoutId id="2147486285" r:id="rId4"/>
    <p:sldLayoutId id="2147486286" r:id="rId5"/>
    <p:sldLayoutId id="2147486287" r:id="rId6"/>
    <p:sldLayoutId id="2147486288" r:id="rId7"/>
    <p:sldLayoutId id="2147486289" r:id="rId8"/>
    <p:sldLayoutId id="2147486290" r:id="rId9"/>
    <p:sldLayoutId id="2147486291" r:id="rId10"/>
    <p:sldLayoutId id="2147486292" r:id="rId11"/>
    <p:sldLayoutId id="2147486293" r:id="rId12"/>
    <p:sldLayoutId id="2147486295" r:id="rId1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5850" y="6519863"/>
            <a:ext cx="1068149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eaLnBrk="1" hangingPunct="1">
              <a:defRPr/>
            </a:pPr>
            <a:fld id="{088E16BE-9852-4E3D-BD06-F160B18C30C6}" type="slidenum">
              <a:rPr lang="en-US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51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938676" y="76200"/>
            <a:ext cx="720944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16025"/>
            <a:ext cx="8534400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Line 23"/>
          <p:cNvSpPr>
            <a:spLocks noChangeShapeType="1"/>
          </p:cNvSpPr>
          <p:nvPr userDrawn="1"/>
        </p:nvSpPr>
        <p:spPr bwMode="auto">
          <a:xfrm>
            <a:off x="381000" y="1080263"/>
            <a:ext cx="8382000" cy="0"/>
          </a:xfrm>
          <a:prstGeom prst="line">
            <a:avLst/>
          </a:prstGeom>
          <a:noFill/>
          <a:ln w="57150">
            <a:solidFill>
              <a:srgbClr val="1A1596"/>
            </a:solidFill>
            <a:round/>
            <a:headEnd/>
            <a:tailEnd/>
          </a:ln>
          <a:effectLst/>
          <a:scene3d>
            <a:camera prst="orthographicFront"/>
            <a:lightRig rig="threePt" dir="t">
              <a:rot lat="0" lon="0" rev="2400000"/>
            </a:lightRig>
          </a:scene3d>
          <a:sp3d prstMaterial="plastic"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8" name="Picture 2" descr="C:\Users\1061378037A\Desktop\Shield_AFIMSC_jpg.jpg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80" y="94627"/>
            <a:ext cx="904176" cy="89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413" y="94627"/>
            <a:ext cx="914397" cy="90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94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98" r:id="rId1"/>
    <p:sldLayoutId id="2147486299" r:id="rId2"/>
    <p:sldLayoutId id="2147486300" r:id="rId3"/>
    <p:sldLayoutId id="2147486301" r:id="rId4"/>
    <p:sldLayoutId id="2147486302" r:id="rId5"/>
    <p:sldLayoutId id="2147486303" r:id="rId6"/>
    <p:sldLayoutId id="2147486304" r:id="rId7"/>
    <p:sldLayoutId id="2147486305" r:id="rId8"/>
    <p:sldLayoutId id="2147486306" r:id="rId9"/>
    <p:sldLayoutId id="2147486307" r:id="rId10"/>
    <p:sldLayoutId id="214748630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95081" y="4797747"/>
            <a:ext cx="3385065" cy="7337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Shannon Smith and Mark </a:t>
            </a:r>
            <a:r>
              <a:rPr lang="en-US" dirty="0" err="1"/>
              <a:t>Roginske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sz="2000" dirty="0"/>
              <a:t>8 May 2018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ct val="0"/>
              </a:spcBef>
              <a:buClrTx/>
              <a:buSzTx/>
            </a:pPr>
            <a:r>
              <a:rPr lang="en-US" altLang="en-US" b="0" dirty="0"/>
              <a:t>South Weber City Council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19863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7ED3306-29F1-4E6E-BA13-8ACD1C56B57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57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512" y="0"/>
            <a:ext cx="6853238" cy="1020763"/>
          </a:xfrm>
        </p:spPr>
        <p:txBody>
          <a:bodyPr/>
          <a:lstStyle/>
          <a:p>
            <a:r>
              <a:rPr lang="en-US" dirty="0"/>
              <a:t>OU1 Cleanup Progress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10" y="1130710"/>
            <a:ext cx="8970547" cy="561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58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322" y="60498"/>
            <a:ext cx="6853238" cy="1020763"/>
          </a:xfrm>
        </p:spPr>
        <p:txBody>
          <a:bodyPr/>
          <a:lstStyle/>
          <a:p>
            <a:r>
              <a:rPr lang="en-US" sz="3200" dirty="0"/>
              <a:t>OU1 Cleanup Timeframe</a:t>
            </a:r>
            <a:endParaRPr lang="en-US" sz="3200" i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8940" y="1147762"/>
            <a:ext cx="8552331" cy="55472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At ROD signing, cleanup timeframe for plume uncertain (range:  5 to 50 years) but estimated at 12 years</a:t>
            </a:r>
          </a:p>
          <a:p>
            <a:pPr lvl="1">
              <a:lnSpc>
                <a:spcPct val="100000"/>
              </a:lnSpc>
            </a:pPr>
            <a:r>
              <a:rPr lang="en-US" sz="2000" b="0" dirty="0"/>
              <a:t>That was a bad estimate!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Limited information and limited understanding of how natural attenuation works</a:t>
            </a:r>
            <a:endParaRPr lang="en-US" sz="2000" b="0" dirty="0"/>
          </a:p>
          <a:p>
            <a:pPr lvl="1">
              <a:lnSpc>
                <a:spcPct val="100000"/>
              </a:lnSpc>
            </a:pPr>
            <a:endParaRPr lang="en-US" sz="800" dirty="0"/>
          </a:p>
          <a:p>
            <a:pPr>
              <a:lnSpc>
                <a:spcPct val="100000"/>
              </a:lnSpc>
            </a:pPr>
            <a:r>
              <a:rPr lang="en-US" sz="2400" dirty="0"/>
              <a:t>Current plume cleanup estimated in 2040s</a:t>
            </a:r>
          </a:p>
          <a:p>
            <a:pPr lvl="1">
              <a:lnSpc>
                <a:spcPct val="100000"/>
              </a:lnSpc>
            </a:pPr>
            <a:r>
              <a:rPr lang="en-US" sz="2000" b="0" dirty="0"/>
              <a:t>Based on observed data</a:t>
            </a:r>
          </a:p>
          <a:p>
            <a:pPr lvl="1">
              <a:lnSpc>
                <a:spcPct val="100000"/>
              </a:lnSpc>
            </a:pPr>
            <a:r>
              <a:rPr lang="en-US" sz="2000" b="0" dirty="0"/>
              <a:t>More information = Better estimate</a:t>
            </a:r>
          </a:p>
          <a:p>
            <a:pPr marL="0" indent="0">
              <a:buNone/>
            </a:pPr>
            <a:endParaRPr lang="en-US" sz="800" dirty="0"/>
          </a:p>
          <a:p>
            <a:pPr>
              <a:spcBef>
                <a:spcPts val="1200"/>
              </a:spcBef>
            </a:pPr>
            <a:r>
              <a:rPr lang="en-US" sz="2400" dirty="0"/>
              <a:t>Understanding of the site continually improves as we gather more information …</a:t>
            </a:r>
          </a:p>
          <a:p>
            <a:pPr lvl="1">
              <a:spcBef>
                <a:spcPts val="1200"/>
              </a:spcBef>
            </a:pPr>
            <a:r>
              <a:rPr lang="en-US" sz="2000" b="0" dirty="0"/>
              <a:t>More accurate now than in 1990s …</a:t>
            </a:r>
          </a:p>
          <a:p>
            <a:pPr lvl="1">
              <a:spcBef>
                <a:spcPts val="1200"/>
              </a:spcBef>
            </a:pPr>
            <a:r>
              <a:rPr lang="en-US" sz="2000" b="0" dirty="0"/>
              <a:t>Will be more accurate in 2020s than now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49486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355" y="-67871"/>
            <a:ext cx="8382000" cy="1218795"/>
          </a:xfrm>
        </p:spPr>
        <p:txBody>
          <a:bodyPr/>
          <a:lstStyle/>
          <a:p>
            <a:r>
              <a:rPr lang="en-US" dirty="0"/>
              <a:t>Is OU1 Remedy Protective?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55" y="1150924"/>
            <a:ext cx="8839200" cy="57697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Remedies control the source areas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r>
              <a:rPr lang="en-US" sz="1800" dirty="0"/>
              <a:t>Groundwater Extraction System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r>
              <a:rPr lang="en-US" sz="1800" dirty="0"/>
              <a:t>Landfill caps</a:t>
            </a:r>
          </a:p>
          <a:p>
            <a:pPr marL="628650" lvl="2" indent="0">
              <a:buNone/>
            </a:pPr>
            <a:endParaRPr lang="en-US" sz="7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Restrictions on groundwater use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r>
              <a:rPr lang="en-US" sz="1800" dirty="0"/>
              <a:t>Manages any potential for exposure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endParaRPr lang="en-US" sz="7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Ongoing groundwater monitoring 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r>
              <a:rPr lang="en-US" sz="1800" dirty="0"/>
              <a:t>Tracks progress and effectiveness of remedies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endParaRPr lang="en-US" sz="7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Five-Year Reviews (FYR)</a:t>
            </a:r>
          </a:p>
          <a:p>
            <a:pPr marL="228600" lvl="1" indent="0">
              <a:buNone/>
            </a:pPr>
            <a:r>
              <a:rPr lang="en-US" sz="2000" dirty="0"/>
              <a:t>Using the results of the health risk assessment presented in the ROD as a baseline – Asks the question, “Are the treatment systems preventing exposures which could lead to a health risk (i.e. are the remedies protective)?” 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r>
              <a:rPr lang="en-US" sz="1800" dirty="0"/>
              <a:t>2013 review found the remedy was protective 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r>
              <a:rPr lang="en-US" sz="1800" dirty="0"/>
              <a:t>2018 review under 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47542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1069848" y="1152144"/>
            <a:ext cx="4522724" cy="1883664"/>
          </a:xfrm>
        </p:spPr>
        <p:txBody>
          <a:bodyPr/>
          <a:lstStyle/>
          <a:p>
            <a:pPr algn="ctr"/>
            <a:endParaRPr lang="en-US" sz="4400" dirty="0"/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Operable Unit 2</a:t>
            </a:r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3593592" y="2825496"/>
            <a:ext cx="1325880" cy="102412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5236183" y="3496127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99"/>
                </a:solidFill>
              </a:rPr>
              <a:t>OU 1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4919472" y="3849624"/>
            <a:ext cx="371575" cy="256032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38676" y="76200"/>
            <a:ext cx="7209443" cy="914400"/>
          </a:xfrm>
        </p:spPr>
        <p:txBody>
          <a:bodyPr/>
          <a:lstStyle/>
          <a:p>
            <a:pPr algn="ctr"/>
            <a:r>
              <a:rPr lang="en-US" sz="3600" cap="none" dirty="0">
                <a:solidFill>
                  <a:srgbClr val="002060"/>
                </a:solidFill>
              </a:rPr>
              <a:t>Operable Unit 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69" b="14232"/>
          <a:stretch/>
        </p:blipFill>
        <p:spPr>
          <a:xfrm>
            <a:off x="1182153" y="1150549"/>
            <a:ext cx="6572392" cy="56692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0714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092200" y="-5317"/>
            <a:ext cx="7099300" cy="1094745"/>
          </a:xfrm>
        </p:spPr>
        <p:txBody>
          <a:bodyPr/>
          <a:lstStyle/>
          <a:p>
            <a:r>
              <a:rPr lang="en-US" altLang="en-US" dirty="0"/>
              <a:t>OU2 Source Area</a:t>
            </a: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20000" y="6527543"/>
            <a:ext cx="11430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98A763-91CA-4068-99C2-B0AEB9DB2ADC}" type="slidenum">
              <a:rPr lang="en-US" altLang="en-US" sz="1000">
                <a:solidFill>
                  <a:srgbClr val="969696"/>
                </a:solidFill>
              </a:rPr>
              <a:pPr/>
              <a:t>14</a:t>
            </a:fld>
            <a:endParaRPr lang="en-US" altLang="en-US" sz="1000" dirty="0">
              <a:solidFill>
                <a:srgbClr val="80808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8702" y="1170945"/>
            <a:ext cx="340398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+mn-lt"/>
              </a:rPr>
              <a:t>1967 – 1975: Disposal of an estimated 50,000 gallons of solvents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1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Primary Contaminant of Concern – </a:t>
            </a:r>
            <a:r>
              <a:rPr lang="en-US" sz="2000" b="1" dirty="0" err="1">
                <a:solidFill>
                  <a:srgbClr val="002060"/>
                </a:solidFill>
              </a:rPr>
              <a:t>Trichloroethene</a:t>
            </a:r>
            <a:r>
              <a:rPr lang="en-US" sz="2000" b="1" dirty="0">
                <a:solidFill>
                  <a:srgbClr val="002060"/>
                </a:solidFill>
              </a:rPr>
              <a:t> (TCE)</a:t>
            </a:r>
          </a:p>
          <a:p>
            <a:pPr marL="742950" lvl="1" indent="-285750">
              <a:buFont typeface="Arial" panose="020B0604020202020204" pitchFamily="34" charset="0"/>
              <a:buChar char="‒"/>
            </a:pPr>
            <a:r>
              <a:rPr lang="en-US" sz="1600" dirty="0">
                <a:solidFill>
                  <a:srgbClr val="002060"/>
                </a:solidFill>
              </a:rPr>
              <a:t>a degreaser historically used at Hill AFB</a:t>
            </a:r>
          </a:p>
          <a:p>
            <a:pPr marL="742950" lvl="1" indent="-285750">
              <a:buFont typeface="Arial" panose="020B0604020202020204" pitchFamily="34" charset="0"/>
              <a:buChar char="‒"/>
            </a:pPr>
            <a:endParaRPr lang="en-US" sz="8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‒"/>
            </a:pPr>
            <a:r>
              <a:rPr lang="en-US" sz="1600" dirty="0">
                <a:solidFill>
                  <a:srgbClr val="002060"/>
                </a:solidFill>
              </a:rPr>
              <a:t>Carcinogenic – can cause cancer</a:t>
            </a:r>
          </a:p>
          <a:p>
            <a:pPr marL="742950" lvl="1" indent="-285750">
              <a:buFont typeface="Arial" panose="020B0604020202020204" pitchFamily="34" charset="0"/>
              <a:buChar char="‒"/>
            </a:pPr>
            <a:endParaRPr lang="en-US" sz="8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‒"/>
            </a:pPr>
            <a:r>
              <a:rPr lang="en-US" sz="1600" dirty="0">
                <a:solidFill>
                  <a:srgbClr val="002060"/>
                </a:solidFill>
              </a:rPr>
              <a:t>Most widespread contaminant – all other contaminants fall w/in footprint of the TCE plume</a:t>
            </a:r>
          </a:p>
          <a:p>
            <a:pPr marL="742950" lvl="1" indent="-285750">
              <a:buFont typeface="Arial" panose="020B0604020202020204" pitchFamily="34" charset="0"/>
              <a:buChar char="‒"/>
            </a:pPr>
            <a:endParaRPr lang="en-US" sz="8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‒"/>
            </a:pPr>
            <a:r>
              <a:rPr lang="en-US" sz="1600" dirty="0">
                <a:solidFill>
                  <a:srgbClr val="002060"/>
                </a:solidFill>
              </a:rPr>
              <a:t>Cleanup standard is 5 parts per billion</a:t>
            </a:r>
          </a:p>
          <a:p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56" b="8510"/>
          <a:stretch/>
        </p:blipFill>
        <p:spPr>
          <a:xfrm>
            <a:off x="117186" y="1336836"/>
            <a:ext cx="5600786" cy="48184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218414" y="1336836"/>
            <a:ext cx="1248355" cy="420402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Chemical Disposal</a:t>
            </a: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Pit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2146852" y="1749287"/>
            <a:ext cx="326004" cy="579359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1415333" y="2328646"/>
            <a:ext cx="1057523" cy="230588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532709">
            <a:off x="4035212" y="5660920"/>
            <a:ext cx="1803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66"/>
                </a:solidFill>
              </a:rPr>
              <a:t>Davis-Weber Canal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4031312" y="3195839"/>
            <a:ext cx="1423284" cy="302735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Hill AFB Boundary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9477955" y="1049572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4341413" y="2846567"/>
            <a:ext cx="159025" cy="349272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17186" y="6135944"/>
            <a:ext cx="5146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Impacted Area:  5 acres on-base, 19 acres off-base</a:t>
            </a:r>
          </a:p>
        </p:txBody>
      </p:sp>
    </p:spTree>
    <p:extLst>
      <p:ext uri="{BB962C8B-B14F-4D97-AF65-F5344CB8AC3E}">
        <p14:creationId xmlns:p14="http://schemas.microsoft.com/office/powerpoint/2010/main" val="3389773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39864" y="0"/>
            <a:ext cx="6938963" cy="10207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Actions and Remedies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– ROD 1996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33525" y="1131201"/>
            <a:ext cx="2954816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/>
            <a:r>
              <a:rPr lang="en-US" b="1" u="sng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Containment Wall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To prevent groundwater from flowing in &amp; out of source area</a:t>
            </a:r>
          </a:p>
          <a:p>
            <a:pPr indent="-342900"/>
            <a:endParaRPr lang="en-US" b="1" u="sng" dirty="0">
              <a:solidFill>
                <a:srgbClr val="002060"/>
              </a:solidFill>
              <a:latin typeface="+mn-lt"/>
            </a:endParaRPr>
          </a:p>
          <a:p>
            <a:pPr indent="-342900"/>
            <a:r>
              <a:rPr lang="en-US" b="1" u="sng" dirty="0">
                <a:solidFill>
                  <a:srgbClr val="002060"/>
                </a:solidFill>
                <a:latin typeface="+mn-lt"/>
              </a:rPr>
              <a:t>Extraction Wells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latin typeface="+mn-lt"/>
              </a:rPr>
              <a:t>To prevent groundwater from flowing in &amp; out of source area</a:t>
            </a:r>
          </a:p>
          <a:p>
            <a:pPr marL="0" indent="0">
              <a:buNone/>
            </a:pPr>
            <a:endParaRPr lang="en-US" u="sng" dirty="0">
              <a:solidFill>
                <a:srgbClr val="002060"/>
              </a:solidFill>
              <a:latin typeface="+mn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b="1" u="sng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Air Stripper (SRS)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To treat extracted groundwater prior to discharge to sewer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rgbClr val="002060"/>
              </a:solidFill>
              <a:latin typeface="+mn-lt"/>
              <a:ea typeface="+mj-ea"/>
              <a:cs typeface="+mj-cs"/>
            </a:endParaRPr>
          </a:p>
          <a:p>
            <a:r>
              <a:rPr lang="en-US" b="1" u="sng" dirty="0">
                <a:solidFill>
                  <a:srgbClr val="002060"/>
                </a:solidFill>
                <a:latin typeface="+mn-lt"/>
              </a:rPr>
              <a:t>Interceptor Trench</a:t>
            </a:r>
          </a:p>
          <a:p>
            <a:r>
              <a:rPr lang="en-US" dirty="0">
                <a:solidFill>
                  <a:srgbClr val="002060"/>
                </a:solidFill>
                <a:latin typeface="+mn-lt"/>
              </a:rPr>
              <a:t>To intercept contaminated groundwater to prevent further plume expansion</a:t>
            </a:r>
          </a:p>
          <a:p>
            <a:endParaRPr lang="en-US" dirty="0">
              <a:solidFill>
                <a:srgbClr val="002060"/>
              </a:solidFill>
              <a:latin typeface="+mn-lt"/>
            </a:endParaRPr>
          </a:p>
          <a:p>
            <a:r>
              <a:rPr lang="en-US" b="1" u="sng" dirty="0">
                <a:solidFill>
                  <a:srgbClr val="002060"/>
                </a:solidFill>
                <a:latin typeface="+mn-lt"/>
              </a:rPr>
              <a:t>Seep Intercept System</a:t>
            </a:r>
          </a:p>
          <a:p>
            <a:r>
              <a:rPr lang="en-US" dirty="0">
                <a:solidFill>
                  <a:srgbClr val="002060"/>
                </a:solidFill>
                <a:latin typeface="+mn-lt"/>
              </a:rPr>
              <a:t>To collect seep water and discharge to sewer</a:t>
            </a:r>
          </a:p>
          <a:p>
            <a:pPr>
              <a:lnSpc>
                <a:spcPct val="100000"/>
              </a:lnSpc>
            </a:pPr>
            <a:endParaRPr lang="en-US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Systems have removed:</a:t>
            </a:r>
          </a:p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0070C0"/>
                </a:solidFill>
              </a:rPr>
              <a:t>–</a:t>
            </a:r>
            <a:r>
              <a:rPr lang="en-US" sz="1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253M gal groundwater</a:t>
            </a:r>
          </a:p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0070C0"/>
                </a:solidFill>
              </a:rPr>
              <a:t>–</a:t>
            </a:r>
            <a:r>
              <a:rPr lang="en-US" sz="1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44,400 gal of solvent </a:t>
            </a:r>
          </a:p>
          <a:p>
            <a:pPr>
              <a:lnSpc>
                <a:spcPct val="100000"/>
              </a:lnSpc>
            </a:pPr>
            <a:endParaRPr lang="en-US" sz="18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14" t="10142" r="16147" b="5386"/>
          <a:stretch/>
        </p:blipFill>
        <p:spPr>
          <a:xfrm>
            <a:off x="280499" y="1212574"/>
            <a:ext cx="5763024" cy="5486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99" y="1212574"/>
            <a:ext cx="1363773" cy="162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77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Additional Actions 2016-2017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96606" y="6534150"/>
            <a:ext cx="11430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D13C36F-DB72-4559-8375-D75260BA31CC}" type="slidenum">
              <a:rPr lang="en-US" altLang="en-US" smtClean="0"/>
              <a:pPr>
                <a:defRPr/>
              </a:pPr>
              <a:t>16</a:t>
            </a:fld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14694" y="3976382"/>
            <a:ext cx="352337" cy="36911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913648" y="1045111"/>
            <a:ext cx="4230352" cy="5862541"/>
          </a:xfrm>
        </p:spPr>
        <p:txBody>
          <a:bodyPr/>
          <a:lstStyle/>
          <a:p>
            <a:pPr marL="0" indent="-114300">
              <a:spcAft>
                <a:spcPts val="600"/>
              </a:spcAft>
              <a:buNone/>
            </a:pPr>
            <a:r>
              <a:rPr lang="en-US" sz="1800" u="sng" dirty="0">
                <a:solidFill>
                  <a:srgbClr val="000066"/>
                </a:solidFill>
              </a:rPr>
              <a:t>Source Area Soil Mixing</a:t>
            </a:r>
          </a:p>
          <a:p>
            <a:pPr marL="0" indent="-114300">
              <a:spcAft>
                <a:spcPts val="600"/>
              </a:spcAft>
              <a:buNone/>
            </a:pPr>
            <a:r>
              <a:rPr lang="en-US" sz="1600" b="0" dirty="0">
                <a:solidFill>
                  <a:srgbClr val="000066"/>
                </a:solidFill>
              </a:rPr>
              <a:t>–  Zero-Valent Iron (ZVI) &amp; Clay</a:t>
            </a:r>
          </a:p>
          <a:p>
            <a:pPr marL="0" indent="-114300">
              <a:spcAft>
                <a:spcPts val="600"/>
              </a:spcAft>
              <a:buNone/>
            </a:pPr>
            <a:r>
              <a:rPr lang="en-US" sz="1600" b="0" dirty="0">
                <a:solidFill>
                  <a:srgbClr val="000066"/>
                </a:solidFill>
              </a:rPr>
              <a:t>– Mixed into subsurface using large auger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b="0" dirty="0">
                <a:solidFill>
                  <a:srgbClr val="000066"/>
                </a:solidFill>
              </a:rPr>
              <a:t>– Clay binds contaminants &amp; reduces groundwater flow through treated area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b="0" dirty="0">
                <a:solidFill>
                  <a:srgbClr val="000066"/>
                </a:solidFill>
              </a:rPr>
              <a:t>– ZVI treats contaminants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b="0" dirty="0">
                <a:solidFill>
                  <a:srgbClr val="000066"/>
                </a:solidFill>
              </a:rPr>
              <a:t>– If successful, could be used in remaining source area</a:t>
            </a:r>
          </a:p>
          <a:p>
            <a:pPr marL="0" indent="0">
              <a:spcAft>
                <a:spcPts val="600"/>
              </a:spcAft>
              <a:buNone/>
            </a:pPr>
            <a:endParaRPr lang="en-US" sz="800" b="0" dirty="0">
              <a:solidFill>
                <a:srgbClr val="000066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800" b="0" dirty="0">
              <a:solidFill>
                <a:srgbClr val="000066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800" b="0" dirty="0">
              <a:solidFill>
                <a:srgbClr val="000066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1800" u="sng" dirty="0" err="1">
                <a:solidFill>
                  <a:srgbClr val="000066"/>
                </a:solidFill>
              </a:rPr>
              <a:t>Biobarriers</a:t>
            </a:r>
            <a:endParaRPr lang="en-US" sz="1800" u="sng" dirty="0">
              <a:solidFill>
                <a:srgbClr val="000066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1600" b="0" dirty="0">
                <a:solidFill>
                  <a:srgbClr val="000066"/>
                </a:solidFill>
              </a:rPr>
              <a:t>– Subsurface injections of vegetable oil to speed up natural degradation of contaminants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b="0" dirty="0">
                <a:solidFill>
                  <a:srgbClr val="000066"/>
                </a:solidFill>
              </a:rPr>
              <a:t>– 99% reduction in concentrations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2060"/>
                </a:solidFill>
              </a:rPr>
              <a:t>– Reduction in remedial timeframe ~ 25yrs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86" t="17614" r="10076" b="8379"/>
          <a:stretch/>
        </p:blipFill>
        <p:spPr>
          <a:xfrm>
            <a:off x="111853" y="2981645"/>
            <a:ext cx="3698081" cy="37729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111853" y="1129677"/>
            <a:ext cx="4756070" cy="1792786"/>
            <a:chOff x="366195" y="2215251"/>
            <a:chExt cx="7941043" cy="299336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6195" y="2215251"/>
              <a:ext cx="4373594" cy="299336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48045" y="2215251"/>
              <a:ext cx="3459193" cy="299336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</p:grpSp>
      <p:pic>
        <p:nvPicPr>
          <p:cNvPr id="20" name="Picture 19" descr="11-01-11 Auger Attached to Rig (2)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5541" y="2981645"/>
            <a:ext cx="1828800" cy="18288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0502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9970" y="0"/>
            <a:ext cx="6853238" cy="1020763"/>
          </a:xfrm>
        </p:spPr>
        <p:txBody>
          <a:bodyPr/>
          <a:lstStyle/>
          <a:p>
            <a:r>
              <a:rPr lang="en-US" dirty="0"/>
              <a:t>OU2 Clean Up Progress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26" y="1160208"/>
            <a:ext cx="9016584" cy="562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99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450" y="127000"/>
            <a:ext cx="6853238" cy="1020763"/>
          </a:xfrm>
        </p:spPr>
        <p:txBody>
          <a:bodyPr/>
          <a:lstStyle/>
          <a:p>
            <a:r>
              <a:rPr lang="en-US" dirty="0"/>
              <a:t>OU2 Cleanup Timeframe</a:t>
            </a: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4929" y="1223263"/>
            <a:ext cx="8833899" cy="55472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1996 ROD stated, cleanup timeframe estimated…  </a:t>
            </a:r>
          </a:p>
          <a:p>
            <a:pPr lvl="1"/>
            <a:r>
              <a:rPr lang="en-US" sz="2800" dirty="0">
                <a:ea typeface="+mn-ea"/>
                <a:cs typeface="+mn-cs"/>
              </a:rPr>
              <a:t>15 to 30 years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ea typeface="+mn-ea"/>
                <a:cs typeface="+mn-cs"/>
              </a:rPr>
              <a:t> “…complex hydrogeology makes it difficult to estimate…”</a:t>
            </a:r>
          </a:p>
          <a:p>
            <a:pPr lvl="1">
              <a:lnSpc>
                <a:spcPct val="100000"/>
              </a:lnSpc>
            </a:pPr>
            <a:endParaRPr lang="en-US" sz="2800" dirty="0"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r>
              <a:rPr lang="en-US" dirty="0"/>
              <a:t>Current plume cleanup estimated in 2100s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ea typeface="+mn-ea"/>
                <a:cs typeface="+mn-cs"/>
              </a:rPr>
              <a:t>Based on observed data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ea typeface="+mn-ea"/>
                <a:cs typeface="+mn-cs"/>
              </a:rPr>
              <a:t>More information = Better estimate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ea typeface="+mn-ea"/>
                <a:cs typeface="+mn-cs"/>
              </a:rPr>
              <a:t>Additional source area actions could reduce cleanup timeframe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3689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746" y="-33556"/>
            <a:ext cx="8382000" cy="1218795"/>
          </a:xfrm>
        </p:spPr>
        <p:txBody>
          <a:bodyPr/>
          <a:lstStyle/>
          <a:p>
            <a:r>
              <a:rPr lang="en-US" dirty="0"/>
              <a:t>Is OU2 Remedy Protective?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210" y="1067034"/>
            <a:ext cx="8993789" cy="57697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remedies control source area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r>
              <a:rPr lang="en-US" dirty="0"/>
              <a:t>Groundwater Extraction System w/ </a:t>
            </a:r>
            <a:r>
              <a:rPr lang="en-US" dirty="0" err="1"/>
              <a:t>Upgradient</a:t>
            </a:r>
            <a:r>
              <a:rPr lang="en-US" dirty="0"/>
              <a:t> Collection Trench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r>
              <a:rPr lang="en-US" dirty="0"/>
              <a:t>Containment Wall</a:t>
            </a:r>
          </a:p>
          <a:p>
            <a:pPr marL="628650" lvl="2" indent="0">
              <a:buNone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Restrictions on groundwater use 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r>
              <a:rPr lang="en-US" dirty="0"/>
              <a:t>Manages any potential for exposure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Ongoing groundwater monitoring 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r>
              <a:rPr lang="en-US" dirty="0"/>
              <a:t>Tracks progress and effectiveness of remedies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Five-Year Reviews</a:t>
            </a:r>
          </a:p>
          <a:p>
            <a:pPr marL="228600" lvl="1" indent="0">
              <a:buNone/>
            </a:pPr>
            <a:r>
              <a:rPr lang="en-US" sz="2000" dirty="0"/>
              <a:t>Are the treatment systems preventing exposures? Are the remedies protective?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r>
              <a:rPr lang="en-US" dirty="0"/>
              <a:t>2013 review found the remedy was protective 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r>
              <a:rPr lang="en-US" dirty="0"/>
              <a:t>2018 review under 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7880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of Contamination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6" y="1169806"/>
            <a:ext cx="8870116" cy="556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39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Operable Unit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59" t="5382" r="6171" b="57921"/>
          <a:stretch/>
        </p:blipFill>
        <p:spPr>
          <a:xfrm>
            <a:off x="414564" y="1417738"/>
            <a:ext cx="8321040" cy="47548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3918761"/>
      </p:ext>
    </p:extLst>
  </p:cSld>
  <p:clrMapOvr>
    <a:masterClrMapping/>
  </p:clrMapOvr>
  <p:transition spd="slow" advTm="11485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>
          <a:xfrm>
            <a:off x="1202456" y="0"/>
            <a:ext cx="7099300" cy="1143000"/>
          </a:xfrm>
        </p:spPr>
        <p:txBody>
          <a:bodyPr/>
          <a:lstStyle/>
          <a:p>
            <a:r>
              <a:rPr lang="en-US" altLang="en-US" dirty="0"/>
              <a:t>OU 4 Source Areas and Background</a:t>
            </a:r>
          </a:p>
        </p:txBody>
      </p:sp>
      <p:sp>
        <p:nvSpPr>
          <p:cNvPr id="19459" name="Content Placeholder 4"/>
          <p:cNvSpPr>
            <a:spLocks noGrp="1"/>
          </p:cNvSpPr>
          <p:nvPr>
            <p:ph idx="1"/>
          </p:nvPr>
        </p:nvSpPr>
        <p:spPr>
          <a:xfrm>
            <a:off x="439738" y="1427163"/>
            <a:ext cx="8216900" cy="4772025"/>
          </a:xfrm>
        </p:spPr>
        <p:txBody>
          <a:bodyPr/>
          <a:lstStyle/>
          <a:p>
            <a:pPr marL="0" lvl="1" indent="0">
              <a:spcBef>
                <a:spcPts val="3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altLang="en-US" sz="1100" b="0" dirty="0">
              <a:solidFill>
                <a:schemeClr val="tx2"/>
              </a:solidFill>
            </a:endParaRPr>
          </a:p>
          <a:p>
            <a:pPr marL="969963" lvl="2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en-US" sz="500" b="0" dirty="0">
              <a:solidFill>
                <a:schemeClr val="tx2"/>
              </a:solidFill>
            </a:endParaRPr>
          </a:p>
          <a:p>
            <a:pPr marL="1371600" lvl="3" indent="0"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en-US" altLang="en-US" sz="1100" dirty="0">
                <a:solidFill>
                  <a:schemeClr val="tx2"/>
                </a:solidFill>
              </a:rPr>
              <a:t> </a:t>
            </a:r>
          </a:p>
          <a:p>
            <a:pPr marL="457200" lvl="1" indent="-457200">
              <a:spcAft>
                <a:spcPts val="600"/>
              </a:spcAft>
              <a:buFont typeface="Wingdings" pitchFamily="2" charset="2"/>
              <a:buChar char="q"/>
              <a:defRPr/>
            </a:pPr>
            <a:endParaRPr lang="en-US" altLang="en-US" sz="11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85" y="1252855"/>
            <a:ext cx="6626713" cy="5120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57698" y="1241453"/>
            <a:ext cx="2322691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sz="2000" dirty="0">
                <a:solidFill>
                  <a:srgbClr val="002060"/>
                </a:solidFill>
              </a:rPr>
              <a:t>– TCE is primary Contaminant of Concern</a:t>
            </a:r>
          </a:p>
          <a:p>
            <a:pPr marL="16986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en-US" sz="2000" dirty="0">
                <a:solidFill>
                  <a:srgbClr val="002060"/>
                </a:solidFill>
              </a:rPr>
              <a:t>– TCE plume has not significantly expanded since 1994 ROD</a:t>
            </a:r>
          </a:p>
          <a:p>
            <a:pPr marL="16986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en-US" sz="2000" dirty="0">
                <a:solidFill>
                  <a:srgbClr val="002060"/>
                </a:solidFill>
              </a:rPr>
              <a:t>– Overall, concentrations have remained fairly constant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en-US" sz="2000" dirty="0">
                <a:solidFill>
                  <a:srgbClr val="002060"/>
                </a:solidFill>
              </a:rPr>
              <a:t>– Extent: 32 acres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36658"/>
      </p:ext>
    </p:extLst>
  </p:cSld>
  <p:clrMapOvr>
    <a:masterClrMapping/>
  </p:clrMapOvr>
  <p:transition spd="slow" advTm="4633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Remedies – ROD 1994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70687" y="1063625"/>
            <a:ext cx="2314589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sz="11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600"/>
              </a:spcAft>
              <a:buClr>
                <a:srgbClr val="000066"/>
              </a:buClr>
              <a:defRPr/>
            </a:pPr>
            <a:r>
              <a:rPr lang="en-US" b="1" u="sng" dirty="0">
                <a:solidFill>
                  <a:srgbClr val="002060"/>
                </a:solidFill>
                <a:latin typeface="Arial" panose="020B0604020202020204" pitchFamily="34" charset="0"/>
              </a:rPr>
              <a:t>Low-permeability cap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installed at Landfill 1 – to limit water infiltration and movement of contaminants from beneath landfill cap</a:t>
            </a:r>
          </a:p>
          <a:p>
            <a:pPr>
              <a:spcBef>
                <a:spcPts val="300"/>
              </a:spcBef>
              <a:spcAft>
                <a:spcPts val="600"/>
              </a:spcAft>
              <a:buClr>
                <a:srgbClr val="000066"/>
              </a:buClr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600"/>
              </a:spcAft>
              <a:buClr>
                <a:srgbClr val="000066"/>
              </a:buClr>
              <a:defRPr/>
            </a:pPr>
            <a:r>
              <a:rPr lang="en-US" b="1" u="sng" dirty="0">
                <a:solidFill>
                  <a:srgbClr val="002060"/>
                </a:solidFill>
                <a:latin typeface="Arial" panose="020B0604020202020204" pitchFamily="34" charset="0"/>
              </a:rPr>
              <a:t>Horizontal Drain Network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- a passive groundwater collection system to remove contaminated groundwater and discharge to sanitary sewer </a:t>
            </a:r>
          </a:p>
          <a:p>
            <a:pPr>
              <a:spcBef>
                <a:spcPts val="300"/>
              </a:spcBef>
              <a:spcAft>
                <a:spcPts val="600"/>
              </a:spcAft>
              <a:buClr>
                <a:srgbClr val="000066"/>
              </a:buClr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600"/>
              </a:spcAft>
              <a:buClr>
                <a:srgbClr val="000066"/>
              </a:buClr>
              <a:defRPr/>
            </a:pPr>
            <a:r>
              <a:rPr lang="en-US" b="1" u="sng" dirty="0">
                <a:solidFill>
                  <a:srgbClr val="002060"/>
                </a:solidFill>
                <a:latin typeface="Arial" panose="020B0604020202020204" pitchFamily="34" charset="0"/>
              </a:rPr>
              <a:t>Groundwater monitoring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- to ensure cleanup goals are being met</a:t>
            </a:r>
          </a:p>
          <a:p>
            <a:pPr>
              <a:spcBef>
                <a:spcPts val="300"/>
              </a:spcBef>
              <a:defRPr/>
            </a:pPr>
            <a:endParaRPr lang="en-US" sz="11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1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1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47" y="1361656"/>
            <a:ext cx="6390041" cy="4937760"/>
          </a:xfrm>
        </p:spPr>
      </p:pic>
    </p:spTree>
    <p:extLst>
      <p:ext uri="{BB962C8B-B14F-4D97-AF65-F5344CB8AC3E}">
        <p14:creationId xmlns:p14="http://schemas.microsoft.com/office/powerpoint/2010/main" val="1164857300"/>
      </p:ext>
    </p:extLst>
  </p:cSld>
  <p:clrMapOvr>
    <a:masterClrMapping/>
  </p:clrMapOvr>
  <p:transition spd="slow" advTm="60763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290754" y="0"/>
            <a:ext cx="6932612" cy="1143000"/>
          </a:xfrm>
        </p:spPr>
        <p:txBody>
          <a:bodyPr/>
          <a:lstStyle/>
          <a:p>
            <a:r>
              <a:rPr lang="en-US" altLang="en-US" dirty="0"/>
              <a:t>Existing Remedy Performance</a:t>
            </a:r>
            <a:endParaRPr lang="en-US" altLang="en-US" sz="2000" dirty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75501" y="1231250"/>
            <a:ext cx="8617649" cy="542122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2013 Five-Year Review</a:t>
            </a:r>
          </a:p>
          <a:p>
            <a:pPr lvl="1">
              <a:buFont typeface="Arial" panose="020B0604020202020204" pitchFamily="34" charset="0"/>
              <a:buChar char="‒"/>
              <a:defRPr/>
            </a:pPr>
            <a:r>
              <a:rPr lang="en-US" sz="2000" b="0" dirty="0">
                <a:ea typeface="+mn-ea"/>
                <a:cs typeface="+mn-cs"/>
              </a:rPr>
              <a:t>Current remedy is not functioning as intended but remains protective in the short-term.</a:t>
            </a:r>
          </a:p>
          <a:p>
            <a:pPr lvl="1">
              <a:buFont typeface="Arial" panose="020B0604020202020204" pitchFamily="34" charset="0"/>
              <a:buChar char="‒"/>
              <a:defRPr/>
            </a:pPr>
            <a:endParaRPr lang="en-US" sz="800" b="0" dirty="0"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Landfill 1 cap</a:t>
            </a:r>
          </a:p>
          <a:p>
            <a:pPr lvl="1">
              <a:buFont typeface="Arial" panose="020B0604020202020204" pitchFamily="34" charset="0"/>
              <a:buChar char="‒"/>
              <a:defRPr/>
            </a:pPr>
            <a:r>
              <a:rPr lang="en-US" sz="2000" b="0" dirty="0">
                <a:ea typeface="+mn-ea"/>
                <a:cs typeface="+mn-cs"/>
              </a:rPr>
              <a:t>Likely limits infiltration of surface water</a:t>
            </a:r>
          </a:p>
          <a:p>
            <a:pPr lvl="1">
              <a:buFont typeface="Arial" panose="020B0604020202020204" pitchFamily="34" charset="0"/>
              <a:buChar char="‒"/>
              <a:defRPr/>
            </a:pPr>
            <a:r>
              <a:rPr lang="en-US" sz="2000" b="0" dirty="0">
                <a:ea typeface="+mn-ea"/>
                <a:cs typeface="+mn-cs"/>
              </a:rPr>
              <a:t>Seeing increase in TCE concentrations in groundwater downgradient of Landfill 1 </a:t>
            </a:r>
          </a:p>
          <a:p>
            <a:pPr lvl="1">
              <a:buFont typeface="Arial" panose="020B0604020202020204" pitchFamily="34" charset="0"/>
              <a:buChar char="‒"/>
              <a:defRPr/>
            </a:pPr>
            <a:r>
              <a:rPr lang="en-US" sz="2000" b="0" dirty="0">
                <a:ea typeface="+mn-ea"/>
                <a:cs typeface="+mn-cs"/>
              </a:rPr>
              <a:t>Landfill 1 contents - ongoing source of TCE contamination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endParaRPr lang="en-US" sz="800" b="0" dirty="0"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Horizontal Drains</a:t>
            </a:r>
          </a:p>
          <a:p>
            <a:pPr lvl="1">
              <a:buFont typeface="Arial" panose="020B0604020202020204" pitchFamily="34" charset="0"/>
              <a:buChar char="‒"/>
              <a:defRPr/>
            </a:pPr>
            <a:r>
              <a:rPr lang="en-US" sz="2000" b="0" dirty="0">
                <a:solidFill>
                  <a:srgbClr val="0070C0"/>
                </a:solidFill>
                <a:ea typeface="+mn-ea"/>
                <a:cs typeface="+mn-cs"/>
              </a:rPr>
              <a:t>Extracted </a:t>
            </a:r>
            <a:r>
              <a:rPr lang="en-US" sz="2000" dirty="0">
                <a:solidFill>
                  <a:srgbClr val="0070C0"/>
                </a:solidFill>
                <a:ea typeface="+mn-ea"/>
                <a:cs typeface="+mn-cs"/>
              </a:rPr>
              <a:t>42 million </a:t>
            </a:r>
            <a:r>
              <a:rPr lang="en-US" sz="2000" b="0" dirty="0">
                <a:solidFill>
                  <a:srgbClr val="0070C0"/>
                </a:solidFill>
                <a:ea typeface="+mn-ea"/>
                <a:cs typeface="+mn-cs"/>
              </a:rPr>
              <a:t>gal of groundwater</a:t>
            </a:r>
          </a:p>
          <a:p>
            <a:pPr lvl="1">
              <a:buFont typeface="Arial" panose="020B0604020202020204" pitchFamily="34" charset="0"/>
              <a:buChar char="‒"/>
              <a:defRPr/>
            </a:pPr>
            <a:r>
              <a:rPr lang="en-US" sz="2000" b="0" dirty="0">
                <a:solidFill>
                  <a:srgbClr val="0070C0"/>
                </a:solidFill>
                <a:ea typeface="+mn-ea"/>
                <a:cs typeface="+mn-cs"/>
              </a:rPr>
              <a:t>Works but is not reducing </a:t>
            </a:r>
            <a:r>
              <a:rPr lang="en-US" sz="2000" dirty="0">
                <a:solidFill>
                  <a:srgbClr val="0070C0"/>
                </a:solidFill>
                <a:ea typeface="+mn-ea"/>
                <a:cs typeface="+mn-cs"/>
              </a:rPr>
              <a:t>cleanup</a:t>
            </a:r>
            <a:r>
              <a:rPr lang="en-US" sz="2000" b="0" dirty="0">
                <a:solidFill>
                  <a:srgbClr val="0070C0"/>
                </a:solidFill>
                <a:ea typeface="+mn-ea"/>
                <a:cs typeface="+mn-cs"/>
              </a:rPr>
              <a:t> timeframe</a:t>
            </a:r>
          </a:p>
          <a:p>
            <a:pPr marL="681038" lvl="2" indent="-342900">
              <a:buFont typeface="Arial" panose="020B0604020202020204" pitchFamily="34" charset="0"/>
              <a:buChar char="•"/>
              <a:defRPr/>
            </a:pPr>
            <a:endParaRPr lang="en-US" sz="800" b="1" dirty="0"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Uncapped portion of Landfill 1 and Landfill 2 also identified as on-going TCE source areas</a:t>
            </a:r>
          </a:p>
          <a:p>
            <a:pPr>
              <a:buFont typeface="Wingdings" pitchFamily="2" charset="2"/>
              <a:buChar char="q"/>
              <a:defRPr/>
            </a:pPr>
            <a:endParaRPr lang="en-US" sz="1800" dirty="0"/>
          </a:p>
          <a:p>
            <a:pPr marL="0" indent="0">
              <a:buFont typeface="Wingdings" pitchFamily="2" charset="2"/>
              <a:buNone/>
              <a:defRPr/>
            </a:pP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3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Expanded Remedy – 2017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16012" y="1063625"/>
            <a:ext cx="2464378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sz="1100" dirty="0">
              <a:latin typeface="Arial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600"/>
              </a:spcAft>
              <a:buClr>
                <a:srgbClr val="000066"/>
              </a:buClr>
              <a:defRPr/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</a:rPr>
              <a:t>ROD Amendment signed 2017 to implement additional remedies</a:t>
            </a:r>
          </a:p>
          <a:p>
            <a:pPr>
              <a:spcBef>
                <a:spcPts val="300"/>
              </a:spcBef>
              <a:spcAft>
                <a:spcPts val="600"/>
              </a:spcAft>
              <a:buClr>
                <a:srgbClr val="000066"/>
              </a:buClr>
              <a:defRPr/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</a:rPr>
              <a:t>Bioreactor downgradient of Landfill 1 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</a:rPr>
              <a:t>– series of column bioreactors</a:t>
            </a:r>
          </a:p>
          <a:p>
            <a:pPr>
              <a:spcBef>
                <a:spcPts val="300"/>
              </a:spcBef>
              <a:spcAft>
                <a:spcPts val="600"/>
              </a:spcAft>
              <a:buClr>
                <a:srgbClr val="000066"/>
              </a:buClr>
              <a:defRPr/>
            </a:pPr>
            <a:endParaRPr lang="en-US" sz="8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600"/>
              </a:spcAft>
              <a:buClr>
                <a:srgbClr val="000066"/>
              </a:buClr>
              <a:defRPr/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</a:rPr>
              <a:t>Low-permeability cap on Eastern Landfill 1 </a:t>
            </a:r>
          </a:p>
          <a:p>
            <a:pPr>
              <a:spcBef>
                <a:spcPts val="300"/>
              </a:spcBef>
              <a:spcAft>
                <a:spcPts val="600"/>
              </a:spcAft>
              <a:buClr>
                <a:srgbClr val="000066"/>
              </a:buClr>
              <a:defRPr/>
            </a:pPr>
            <a:endParaRPr lang="en-US" sz="8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600"/>
              </a:spcAft>
              <a:buClr>
                <a:srgbClr val="000066"/>
              </a:buClr>
              <a:defRPr/>
            </a:pP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</a:rPr>
              <a:t>Biobarriers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– core of plume and downgradient of new landfill cap</a:t>
            </a:r>
          </a:p>
          <a:p>
            <a:pPr>
              <a:spcBef>
                <a:spcPts val="300"/>
              </a:spcBef>
              <a:spcAft>
                <a:spcPts val="600"/>
              </a:spcAft>
              <a:buClr>
                <a:srgbClr val="000066"/>
              </a:buClr>
              <a:defRPr/>
            </a:pPr>
            <a:endParaRPr lang="en-US" sz="700" b="1" dirty="0">
              <a:solidFill>
                <a:srgbClr val="F5960B"/>
              </a:solidFill>
              <a:latin typeface="Arial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600"/>
              </a:spcAft>
              <a:buClr>
                <a:srgbClr val="000066"/>
              </a:buClr>
              <a:defRPr/>
            </a:pPr>
            <a:r>
              <a:rPr lang="en-US" sz="1600" b="1" dirty="0">
                <a:solidFill>
                  <a:srgbClr val="F5960B"/>
                </a:solidFill>
                <a:latin typeface="Arial" panose="020B0604020202020204" pitchFamily="34" charset="0"/>
              </a:rPr>
              <a:t>More work needs to be done at Landfill 2</a:t>
            </a:r>
          </a:p>
          <a:p>
            <a:pPr>
              <a:spcBef>
                <a:spcPts val="300"/>
              </a:spcBef>
              <a:spcAft>
                <a:spcPts val="600"/>
              </a:spcAft>
              <a:buClr>
                <a:srgbClr val="000066"/>
              </a:buClr>
              <a:defRPr/>
            </a:pPr>
            <a:r>
              <a:rPr lang="en-US" sz="1600" dirty="0">
                <a:solidFill>
                  <a:srgbClr val="F5960B"/>
                </a:solidFill>
                <a:latin typeface="Arial" panose="020B0604020202020204" pitchFamily="34" charset="0"/>
              </a:rPr>
              <a:t>– Collect additional samples</a:t>
            </a:r>
          </a:p>
          <a:p>
            <a:pPr>
              <a:spcBef>
                <a:spcPts val="300"/>
              </a:spcBef>
              <a:spcAft>
                <a:spcPts val="600"/>
              </a:spcAft>
              <a:buClr>
                <a:srgbClr val="000066"/>
              </a:buClr>
              <a:defRPr/>
            </a:pPr>
            <a:r>
              <a:rPr lang="en-US" sz="1600" dirty="0">
                <a:solidFill>
                  <a:srgbClr val="F5960B"/>
                </a:solidFill>
                <a:latin typeface="Arial" panose="020B0604020202020204" pitchFamily="34" charset="0"/>
              </a:rPr>
              <a:t>–  Evaluate treatment alternatives</a:t>
            </a:r>
          </a:p>
          <a:p>
            <a:pPr marL="274320" indent="-274320">
              <a:spcBef>
                <a:spcPts val="300"/>
              </a:spcBef>
              <a:spcAft>
                <a:spcPts val="600"/>
              </a:spcAft>
              <a:buClr>
                <a:srgbClr val="000066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endParaRPr lang="en-US" sz="1100" dirty="0"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100" dirty="0"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100" dirty="0">
              <a:latin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21" y="1328944"/>
            <a:ext cx="6533691" cy="4937760"/>
          </a:xfrm>
        </p:spPr>
      </p:pic>
      <p:sp>
        <p:nvSpPr>
          <p:cNvPr id="3" name="Rectangle 2"/>
          <p:cNvSpPr/>
          <p:nvPr/>
        </p:nvSpPr>
        <p:spPr bwMode="auto">
          <a:xfrm>
            <a:off x="6679096" y="4754880"/>
            <a:ext cx="2305878" cy="47708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472447"/>
      </p:ext>
    </p:extLst>
  </p:cSld>
  <p:clrMapOvr>
    <a:masterClrMapping/>
  </p:clrMapOvr>
  <p:transition spd="slow" advTm="60763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450" y="127000"/>
            <a:ext cx="6853238" cy="1020763"/>
          </a:xfrm>
        </p:spPr>
        <p:txBody>
          <a:bodyPr/>
          <a:lstStyle/>
          <a:p>
            <a:r>
              <a:rPr lang="en-US" dirty="0"/>
              <a:t>OU 4 Cleanup Timeframe</a:t>
            </a: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4930" y="1223263"/>
            <a:ext cx="8598368" cy="55472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1994 ROD stated… </a:t>
            </a:r>
          </a:p>
          <a:p>
            <a:pPr lvl="1"/>
            <a:r>
              <a:rPr lang="en-US" dirty="0">
                <a:ea typeface="+mn-ea"/>
                <a:cs typeface="+mn-cs"/>
              </a:rPr>
              <a:t>Cleanup</a:t>
            </a:r>
            <a:r>
              <a:rPr lang="en-US" sz="2400" dirty="0">
                <a:ea typeface="+mn-ea"/>
                <a:cs typeface="+mn-cs"/>
              </a:rPr>
              <a:t> timeframe greater than 30 </a:t>
            </a:r>
            <a:r>
              <a:rPr lang="en-US" sz="2400" dirty="0" err="1">
                <a:ea typeface="+mn-ea"/>
                <a:cs typeface="+mn-cs"/>
              </a:rPr>
              <a:t>yrs</a:t>
            </a:r>
            <a:r>
              <a:rPr lang="en-US" sz="2400" dirty="0">
                <a:ea typeface="+mn-ea"/>
                <a:cs typeface="+mn-cs"/>
              </a:rPr>
              <a:t> (</a:t>
            </a:r>
            <a:r>
              <a:rPr lang="en-US" sz="2400" i="1" dirty="0">
                <a:ea typeface="+mn-ea"/>
                <a:cs typeface="+mn-cs"/>
              </a:rPr>
              <a:t>or 2020s</a:t>
            </a:r>
            <a:r>
              <a:rPr lang="en-US" sz="2400" dirty="0">
                <a:ea typeface="+mn-ea"/>
                <a:cs typeface="+mn-cs"/>
              </a:rPr>
              <a:t>)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ea typeface="+mn-ea"/>
                <a:cs typeface="+mn-cs"/>
              </a:rPr>
              <a:t>We now know it is longer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ea typeface="+mn-ea"/>
                <a:cs typeface="+mn-cs"/>
              </a:rPr>
              <a:t>TCE is continuing to source to groundwater</a:t>
            </a:r>
          </a:p>
          <a:p>
            <a:pPr lvl="1">
              <a:buClr>
                <a:srgbClr val="000066"/>
              </a:buClr>
              <a:defRPr/>
            </a:pPr>
            <a:r>
              <a:rPr lang="en-US" dirty="0">
                <a:ea typeface="+mn-ea"/>
                <a:cs typeface="+mn-cs"/>
              </a:rPr>
              <a:t>More work needs to be done at Landfill 2</a:t>
            </a:r>
          </a:p>
          <a:p>
            <a:pPr marL="857250" lvl="2" indent="0">
              <a:buClr>
                <a:srgbClr val="000066"/>
              </a:buClr>
              <a:buNone/>
              <a:defRPr/>
            </a:pPr>
            <a:r>
              <a:rPr lang="en-US" dirty="0">
                <a:ea typeface="+mn-ea"/>
                <a:cs typeface="+mn-cs"/>
              </a:rPr>
              <a:t>– Complete site characterization</a:t>
            </a:r>
          </a:p>
          <a:p>
            <a:pPr marL="857250" lvl="2" indent="0">
              <a:buClr>
                <a:srgbClr val="000066"/>
              </a:buClr>
              <a:buNone/>
              <a:defRPr/>
            </a:pPr>
            <a:r>
              <a:rPr lang="en-US" dirty="0">
                <a:ea typeface="+mn-ea"/>
                <a:cs typeface="+mn-cs"/>
              </a:rPr>
              <a:t>– Evaluate treatment alternatives</a:t>
            </a:r>
          </a:p>
          <a:p>
            <a:pPr lvl="1">
              <a:lnSpc>
                <a:spcPct val="100000"/>
              </a:lnSpc>
            </a:pPr>
            <a:endParaRPr lang="en-US" sz="800" dirty="0">
              <a:ea typeface="+mn-ea"/>
              <a:cs typeface="+mn-cs"/>
            </a:endParaRPr>
          </a:p>
          <a:p>
            <a:pPr lvl="1">
              <a:lnSpc>
                <a:spcPct val="100000"/>
              </a:lnSpc>
            </a:pPr>
            <a:endParaRPr lang="en-US" sz="800" dirty="0"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r>
              <a:rPr lang="en-US" dirty="0"/>
              <a:t>Current plume cleanup estimated in 2080s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ea typeface="+mn-ea"/>
                <a:cs typeface="+mn-cs"/>
              </a:rPr>
              <a:t>Based on 2017</a:t>
            </a:r>
            <a:r>
              <a:rPr lang="en-US" dirty="0">
                <a:solidFill>
                  <a:srgbClr val="F5960B"/>
                </a:solidFill>
                <a:ea typeface="+mn-ea"/>
                <a:cs typeface="+mn-cs"/>
              </a:rPr>
              <a:t> </a:t>
            </a:r>
            <a:r>
              <a:rPr lang="en-US" dirty="0">
                <a:ea typeface="+mn-ea"/>
                <a:cs typeface="+mn-cs"/>
              </a:rPr>
              <a:t>ROD Amendment with Expanded Remedy</a:t>
            </a:r>
            <a:endParaRPr lang="en-US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0610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746" y="-33556"/>
            <a:ext cx="8382000" cy="1218795"/>
          </a:xfrm>
        </p:spPr>
        <p:txBody>
          <a:bodyPr/>
          <a:lstStyle/>
          <a:p>
            <a:r>
              <a:rPr lang="en-US" dirty="0"/>
              <a:t>Is OU 4 Remedy Protective?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210" y="1125757"/>
            <a:ext cx="8993789" cy="57697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remedy controls source areas 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r>
              <a:rPr lang="en-US" dirty="0"/>
              <a:t>Landfill Caps – improved with the additional cap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r>
              <a:rPr lang="en-US" dirty="0"/>
              <a:t>Groundwater Collection Trenches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Restrictions on groundwater use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r>
              <a:rPr lang="en-US" dirty="0"/>
              <a:t>Manages any potential for exposure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Ongoing groundwater monitoring 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r>
              <a:rPr lang="en-US" dirty="0"/>
              <a:t>Tracks progress and effectiveness of remedies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Five-Year Reviews</a:t>
            </a:r>
          </a:p>
          <a:p>
            <a:pPr marL="228600" lvl="1" indent="0">
              <a:buNone/>
            </a:pPr>
            <a:r>
              <a:rPr lang="en-US" sz="2000" dirty="0"/>
              <a:t>Are the treatment systems preventing exposures? Are the remedies protective?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r>
              <a:rPr lang="en-US" dirty="0"/>
              <a:t>2013 review found the remedy was protective in the short-term</a:t>
            </a:r>
          </a:p>
          <a:p>
            <a:pPr marL="971550" lvl="2" indent="-342900">
              <a:buFont typeface="Arial" panose="020B0604020202020204" pitchFamily="34" charset="0"/>
              <a:buChar char="‒"/>
            </a:pPr>
            <a:r>
              <a:rPr lang="en-US" dirty="0"/>
              <a:t>2018 review under 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3276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110" y="-59466"/>
            <a:ext cx="7715494" cy="1218795"/>
          </a:xfrm>
        </p:spPr>
        <p:txBody>
          <a:bodyPr/>
          <a:lstStyle/>
          <a:p>
            <a:r>
              <a:rPr lang="en-US" dirty="0"/>
              <a:t>Vapor Intrusion (VI) in Operable Units 1, 2, and 4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294995"/>
            <a:ext cx="5945373" cy="5029200"/>
          </a:xfrm>
        </p:spPr>
        <p:txBody>
          <a:bodyPr/>
          <a:lstStyle/>
          <a:p>
            <a:r>
              <a:rPr lang="en-US" dirty="0"/>
              <a:t>At OUs 1 and 2: </a:t>
            </a:r>
          </a:p>
          <a:p>
            <a:pPr lvl="1"/>
            <a:r>
              <a:rPr lang="en-US" dirty="0"/>
              <a:t>VI is not from traditional evaporation from groundwater pathway</a:t>
            </a:r>
          </a:p>
          <a:p>
            <a:pPr lvl="1"/>
            <a:r>
              <a:rPr lang="en-US" dirty="0"/>
              <a:t>VI is from sewer line receiving TCE-contaminated groundwater from on-base treatment system</a:t>
            </a:r>
          </a:p>
          <a:p>
            <a:endParaRPr lang="en-US" sz="1000" dirty="0"/>
          </a:p>
          <a:p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 OU 4:</a:t>
            </a:r>
          </a:p>
          <a:p>
            <a:pPr lvl="1"/>
            <a:r>
              <a:rPr lang="en-US" dirty="0"/>
              <a:t>No significant VI is occurring</a:t>
            </a:r>
          </a:p>
          <a:p>
            <a:pPr lvl="1"/>
            <a:endParaRPr lang="en-US" sz="1000" dirty="0"/>
          </a:p>
          <a:p>
            <a:r>
              <a:rPr lang="en-US" dirty="0"/>
              <a:t>Action levels are established for each chemical with EPA and UDEQ approval</a:t>
            </a:r>
          </a:p>
          <a:p>
            <a:pPr lv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784147">
            <a:off x="6924063" y="2003842"/>
            <a:ext cx="2229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South Weber Drive</a:t>
            </a:r>
          </a:p>
        </p:txBody>
      </p:sp>
      <p:pic>
        <p:nvPicPr>
          <p:cNvPr id="5" name="Content Placeholder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175" y="2519916"/>
            <a:ext cx="2106207" cy="280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10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ED3306-29F1-4E6E-BA13-8ACD1C56B57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6" t="2667" r="3134" b="2145"/>
          <a:stretch/>
        </p:blipFill>
        <p:spPr>
          <a:xfrm>
            <a:off x="1133181" y="160910"/>
            <a:ext cx="4985468" cy="65280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672" y="2677531"/>
            <a:ext cx="2613891" cy="209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20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3"/>
          <p:cNvSpPr>
            <a:spLocks noGrp="1"/>
          </p:cNvSpPr>
          <p:nvPr>
            <p:ph type="title"/>
          </p:nvPr>
        </p:nvSpPr>
        <p:spPr>
          <a:xfrm>
            <a:off x="541994" y="330201"/>
            <a:ext cx="7886700" cy="723900"/>
          </a:xfrm>
        </p:spPr>
        <p:txBody>
          <a:bodyPr/>
          <a:lstStyle/>
          <a:p>
            <a:pPr algn="ctr"/>
            <a:r>
              <a:rPr lang="en-US" altLang="en-US" dirty="0"/>
              <a:t>2016/2017 Air Sampling Results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78762" y="1245177"/>
            <a:ext cx="3826666" cy="536072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Total Locations Sampled:</a:t>
            </a:r>
          </a:p>
          <a:p>
            <a:pPr marL="257175" indent="-257175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61 homes in affected area</a:t>
            </a:r>
          </a:p>
          <a:p>
            <a:pPr marL="257175" indent="-257175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61 homes sampled since 2003 (many outside current affected area)</a:t>
            </a:r>
          </a:p>
          <a:p>
            <a:pPr marL="257175" indent="-257175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7 homes agreed to sample in 2016-2017 event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Historical Sampling Results:</a:t>
            </a:r>
          </a:p>
          <a:p>
            <a:pPr marL="257175" indent="-257175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4 homes with detections above action level</a:t>
            </a:r>
          </a:p>
          <a:p>
            <a:pPr marL="257175" indent="-257175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57 homes with results below action level</a:t>
            </a:r>
          </a:p>
          <a:p>
            <a:pPr marL="257175" indent="-257175"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Mitigation Systems:</a:t>
            </a:r>
          </a:p>
          <a:p>
            <a:pPr marL="257175" indent="-257175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1 sewer vent fan installed in January 2017</a:t>
            </a:r>
          </a:p>
          <a:p>
            <a:pPr marL="257175" indent="-257175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1 sewer vent fan installed in February 2011</a:t>
            </a:r>
          </a:p>
          <a:p>
            <a:pPr marL="257175" indent="-257175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5 homes have vapor intrusion mitigation systems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In 2016-2017 Sampling Event:</a:t>
            </a:r>
          </a:p>
          <a:p>
            <a:pPr marL="257175" indent="-257175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No homes with detection above action level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/>
          </a:p>
          <a:p>
            <a:pPr marL="257175" indent="-257175"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FF5B49-FE91-4492-983C-5384711D5E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841" y="1245177"/>
            <a:ext cx="4940914" cy="475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38676" y="0"/>
            <a:ext cx="7209443" cy="9144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South Weber Sample Locations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28" y="1150374"/>
            <a:ext cx="8914737" cy="55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90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5004" y="166501"/>
            <a:ext cx="7772400" cy="1362075"/>
          </a:xfrm>
        </p:spPr>
        <p:txBody>
          <a:bodyPr/>
          <a:lstStyle/>
          <a:p>
            <a:pPr algn="ctr"/>
            <a:r>
              <a:rPr lang="en-US" cap="none" dirty="0">
                <a:solidFill>
                  <a:srgbClr val="002060"/>
                </a:solidFill>
                <a:latin typeface="+mn-lt"/>
              </a:rPr>
              <a:t>Overview</a:t>
            </a:r>
            <a:endParaRPr lang="en-US" sz="4400" cap="none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974" y="1074996"/>
            <a:ext cx="8387756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Operable Units 1, 2 &amp; 4</a:t>
            </a:r>
          </a:p>
          <a:p>
            <a:pPr marL="914400" lvl="1" indent="-457200">
              <a:buFont typeface="Arial" panose="020B0604020202020204" pitchFamily="34" charset="0"/>
              <a:buChar char="‒"/>
            </a:pPr>
            <a:r>
              <a:rPr lang="en-US" sz="1800" dirty="0">
                <a:solidFill>
                  <a:srgbClr val="002060"/>
                </a:solidFill>
              </a:rPr>
              <a:t>Areas of Contamination &amp; Treatment Systems</a:t>
            </a:r>
          </a:p>
          <a:p>
            <a:pPr marL="914400" lvl="1" indent="-457200">
              <a:buFont typeface="Arial" panose="020B0604020202020204" pitchFamily="34" charset="0"/>
              <a:buChar char="‒"/>
            </a:pPr>
            <a:r>
              <a:rPr lang="en-US" sz="1800" dirty="0">
                <a:solidFill>
                  <a:srgbClr val="002060"/>
                </a:solidFill>
              </a:rPr>
              <a:t>Cleanup Progress /Timeframe</a:t>
            </a:r>
          </a:p>
          <a:p>
            <a:pPr marL="914400" lvl="1" indent="-457200">
              <a:buFont typeface="Arial" panose="020B0604020202020204" pitchFamily="34" charset="0"/>
              <a:buChar char="‒"/>
            </a:pPr>
            <a:r>
              <a:rPr lang="en-US" sz="1800" dirty="0">
                <a:solidFill>
                  <a:srgbClr val="002060"/>
                </a:solidFill>
              </a:rPr>
              <a:t>Protectiveness of Cleanup Remedy</a:t>
            </a:r>
          </a:p>
          <a:p>
            <a:pPr marL="914400" lvl="1" indent="-457200">
              <a:buFont typeface="Arial" panose="020B0604020202020204" pitchFamily="34" charset="0"/>
              <a:buChar char="‒"/>
            </a:pPr>
            <a:endParaRPr lang="en-US" sz="800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002060"/>
                </a:solidFill>
              </a:rPr>
              <a:t>Indoor Air Sampling Program</a:t>
            </a:r>
            <a:endParaRPr lang="en-US" sz="600" dirty="0">
              <a:solidFill>
                <a:srgbClr val="002060"/>
              </a:solidFill>
            </a:endParaRPr>
          </a:p>
          <a:p>
            <a:endParaRPr lang="en-US" sz="1800" b="1" dirty="0">
              <a:solidFill>
                <a:srgbClr val="002060"/>
              </a:solidFill>
            </a:endParaRPr>
          </a:p>
          <a:p>
            <a:r>
              <a:rPr lang="en-US" sz="2000" b="1" i="1" dirty="0">
                <a:solidFill>
                  <a:srgbClr val="002060"/>
                </a:solidFill>
              </a:rPr>
              <a:t>Items to Note: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</a:rPr>
              <a:t>Drinking water is </a:t>
            </a:r>
            <a:r>
              <a:rPr lang="en-US" sz="1800" b="1" u="sng" dirty="0">
                <a:solidFill>
                  <a:srgbClr val="002060"/>
                </a:solidFill>
              </a:rPr>
              <a:t>not</a:t>
            </a:r>
            <a:r>
              <a:rPr lang="en-US" sz="1800" b="1" dirty="0">
                <a:solidFill>
                  <a:srgbClr val="002060"/>
                </a:solidFill>
              </a:rPr>
              <a:t> contaminated</a:t>
            </a:r>
          </a:p>
          <a:p>
            <a:pPr marL="914400" lvl="1" indent="-457200">
              <a:buFont typeface="Arial" panose="020B0604020202020204" pitchFamily="34" charset="0"/>
              <a:buChar char="‒"/>
            </a:pPr>
            <a:r>
              <a:rPr lang="en-US" sz="1600" dirty="0">
                <a:solidFill>
                  <a:srgbClr val="002060"/>
                </a:solidFill>
              </a:rPr>
              <a:t>Contamination found in shallow groundwater </a:t>
            </a:r>
          </a:p>
          <a:p>
            <a:pPr marL="914400" lvl="1" indent="-457200">
              <a:buFont typeface="Arial" panose="020B0604020202020204" pitchFamily="34" charset="0"/>
              <a:buChar char="‒"/>
            </a:pPr>
            <a:r>
              <a:rPr lang="en-US" sz="1600" dirty="0">
                <a:solidFill>
                  <a:srgbClr val="002060"/>
                </a:solidFill>
              </a:rPr>
              <a:t>Cleanup levels are based on drinking water standards</a:t>
            </a:r>
          </a:p>
          <a:p>
            <a:pPr indent="-457200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2060"/>
              </a:solidFill>
            </a:endParaRPr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All remedies are agreed upon by the Air Force, EPA Region 8 &amp; Utah Dept. of Environmental Quality (UDEQ)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</a:rPr>
              <a:t>Part per billion – The number of parts per one billion parts of something</a:t>
            </a:r>
          </a:p>
          <a:p>
            <a:pPr indent="-457200">
              <a:buFont typeface="Arial" panose="020B0604020202020204" pitchFamily="34" charset="0"/>
            </a:pPr>
            <a:r>
              <a:rPr lang="en-US" sz="1800" dirty="0">
                <a:solidFill>
                  <a:srgbClr val="002060"/>
                </a:solidFill>
              </a:rPr>
              <a:t>Common examples of one part per billion</a:t>
            </a:r>
          </a:p>
          <a:p>
            <a:pPr marL="914400" lvl="1" indent="-457200">
              <a:buFont typeface="Arial" panose="020B0604020202020204" pitchFamily="34" charset="0"/>
              <a:buChar char="‒"/>
            </a:pPr>
            <a:r>
              <a:rPr lang="en-US" sz="1600" dirty="0">
                <a:solidFill>
                  <a:srgbClr val="002060"/>
                </a:solidFill>
              </a:rPr>
              <a:t>One penny in $10M</a:t>
            </a:r>
          </a:p>
          <a:p>
            <a:pPr marL="914400" lvl="1" indent="-457200">
              <a:buFont typeface="Arial" panose="020B0604020202020204" pitchFamily="34" charset="0"/>
              <a:buChar char="‒"/>
            </a:pPr>
            <a:r>
              <a:rPr lang="en-US" sz="1600" dirty="0">
                <a:solidFill>
                  <a:srgbClr val="002060"/>
                </a:solidFill>
              </a:rPr>
              <a:t>One grain of salt in 115 boxes</a:t>
            </a:r>
          </a:p>
          <a:p>
            <a:pPr marL="914400" lvl="1" indent="-457200">
              <a:buFont typeface="Arial" panose="020B0604020202020204" pitchFamily="34" charset="0"/>
              <a:buChar char="‒"/>
            </a:pPr>
            <a:r>
              <a:rPr lang="en-US" sz="1600" dirty="0">
                <a:solidFill>
                  <a:srgbClr val="002060"/>
                </a:solidFill>
              </a:rPr>
              <a:t>One drop of water in a typical </a:t>
            </a:r>
            <a:r>
              <a:rPr lang="en-US" sz="1800" dirty="0">
                <a:solidFill>
                  <a:srgbClr val="002060"/>
                </a:solidFill>
              </a:rPr>
              <a:t>backyard swimming pool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79380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Operable</a:t>
            </a:r>
            <a:r>
              <a:rPr lang="en-US" sz="4000" dirty="0"/>
              <a:t> Unit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16" y="1258723"/>
            <a:ext cx="8167118" cy="46295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2439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495800" y="6477000"/>
            <a:ext cx="4648200" cy="3381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BE AMERICA’S BEST</a:t>
            </a:r>
          </a:p>
        </p:txBody>
      </p:sp>
      <p:pic>
        <p:nvPicPr>
          <p:cNvPr id="1028" name="Picture 4" descr="C:\Users\Dave.Harris2\Desktop\OU1 Overlook.png"/>
          <p:cNvPicPr preferRelativeResize="0"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062" y="76200"/>
            <a:ext cx="9039875" cy="6781800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 bwMode="auto">
          <a:xfrm>
            <a:off x="1993232" y="2839453"/>
            <a:ext cx="1548063" cy="41709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3399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Oval 9"/>
          <p:cNvSpPr/>
          <p:nvPr/>
        </p:nvSpPr>
        <p:spPr bwMode="auto">
          <a:xfrm>
            <a:off x="3509211" y="3216959"/>
            <a:ext cx="284747" cy="45719"/>
          </a:xfrm>
          <a:prstGeom prst="ellipse">
            <a:avLst/>
          </a:prstGeom>
          <a:noFill/>
          <a:ln w="12700" cap="flat" cmpd="sng" algn="ctr">
            <a:solidFill>
              <a:srgbClr val="FF3399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984" y="5452368"/>
            <a:ext cx="353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99"/>
                </a:solidFill>
              </a:rPr>
              <a:t>Source areas </a:t>
            </a:r>
          </a:p>
          <a:p>
            <a:r>
              <a:rPr lang="en-US" sz="1800" dirty="0">
                <a:solidFill>
                  <a:srgbClr val="FFFF99"/>
                </a:solidFill>
              </a:rPr>
              <a:t>– located on base</a:t>
            </a:r>
          </a:p>
          <a:p>
            <a:r>
              <a:rPr lang="en-US" sz="1800" dirty="0">
                <a:solidFill>
                  <a:srgbClr val="FFFF99"/>
                </a:solidFill>
              </a:rPr>
              <a:t>– cover about 64 acres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4886907" y="3314495"/>
            <a:ext cx="284747" cy="45719"/>
          </a:xfrm>
          <a:prstGeom prst="ellipse">
            <a:avLst/>
          </a:prstGeom>
          <a:noFill/>
          <a:ln w="12700" cap="flat" cmpd="sng" algn="ctr">
            <a:solidFill>
              <a:srgbClr val="FF3399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0092" y="4491633"/>
            <a:ext cx="3966973" cy="215443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3175"/>
            <a:r>
              <a:rPr lang="en-US" sz="1800" b="1" dirty="0">
                <a:solidFill>
                  <a:srgbClr val="002060"/>
                </a:solidFill>
              </a:rPr>
              <a:t>Contaminant of Concern</a:t>
            </a:r>
          </a:p>
          <a:p>
            <a:pPr indent="3175"/>
            <a:r>
              <a:rPr lang="en-US" sz="1800" b="1" dirty="0">
                <a:solidFill>
                  <a:srgbClr val="002060"/>
                </a:solidFill>
              </a:rPr>
              <a:t>(cis)1,2-Dichloroethene (DCE)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Breakdown product of </a:t>
            </a:r>
            <a:r>
              <a:rPr lang="en-US" dirty="0" err="1">
                <a:solidFill>
                  <a:srgbClr val="002060"/>
                </a:solidFill>
              </a:rPr>
              <a:t>trichloroethene</a:t>
            </a:r>
            <a:r>
              <a:rPr lang="en-US" dirty="0">
                <a:solidFill>
                  <a:srgbClr val="002060"/>
                </a:solidFill>
              </a:rPr>
              <a:t> (TCE)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Non-carcinogenic – not shown to cause cancer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Most widespread contaminant – all other contaminants fall within the footprint of DCE plume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Cleanup standard of 70 parts per billion</a:t>
            </a:r>
            <a:endParaRPr lang="en-US" sz="9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14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75" y="17272"/>
            <a:ext cx="6881813" cy="1020763"/>
          </a:xfrm>
        </p:spPr>
        <p:txBody>
          <a:bodyPr/>
          <a:lstStyle/>
          <a:p>
            <a:r>
              <a:rPr lang="en-US" dirty="0"/>
              <a:t>Actions &amp; Remedies at OU1</a:t>
            </a:r>
            <a:endParaRPr lang="en-US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1069" y="1107186"/>
            <a:ext cx="8578735" cy="575081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Record of Decision signed in 1998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Install groundwater collection trenches around source areas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sz="2000" dirty="0">
                <a:ea typeface="+mn-ea"/>
                <a:cs typeface="+mn-cs"/>
              </a:rPr>
              <a:t>To capture contaminated groundwater and fuels floating on top of groundwater preventing migration of contaminants off-base</a:t>
            </a:r>
          </a:p>
          <a:p>
            <a:pPr lvl="2">
              <a:buFont typeface="Arial" panose="020B0604020202020204" pitchFamily="34" charset="0"/>
              <a:buChar char="‒"/>
            </a:pPr>
            <a:r>
              <a:rPr lang="en-US" dirty="0">
                <a:solidFill>
                  <a:srgbClr val="0070C0"/>
                </a:solidFill>
                <a:ea typeface="+mn-ea"/>
                <a:cs typeface="+mn-cs"/>
              </a:rPr>
              <a:t>265 million gals of contaminated groundwater captured </a:t>
            </a:r>
          </a:p>
          <a:p>
            <a:pPr lvl="2">
              <a:buFont typeface="Arial" panose="020B0604020202020204" pitchFamily="34" charset="0"/>
              <a:buChar char="‒"/>
            </a:pPr>
            <a:r>
              <a:rPr lang="en-US" dirty="0">
                <a:solidFill>
                  <a:srgbClr val="0070C0"/>
                </a:solidFill>
                <a:ea typeface="+mn-ea"/>
                <a:cs typeface="+mn-cs"/>
              </a:rPr>
              <a:t>19,200 gals of fuel removed</a:t>
            </a:r>
          </a:p>
          <a:p>
            <a:pPr lvl="2">
              <a:lnSpc>
                <a:spcPct val="100000"/>
              </a:lnSpc>
              <a:buFont typeface="Arial" panose="020B0604020202020204" pitchFamily="34" charset="0"/>
              <a:buChar char="‒"/>
            </a:pPr>
            <a:r>
              <a:rPr lang="en-US" dirty="0">
                <a:solidFill>
                  <a:srgbClr val="0070C0"/>
                </a:solidFill>
                <a:ea typeface="+mn-ea"/>
                <a:cs typeface="+mn-cs"/>
              </a:rPr>
              <a:t>Trenches have a 98% capture efficiency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</a:rPr>
              <a:t>Institutional controls – to limit any potential exposure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sz="2000" dirty="0">
                <a:ea typeface="+mn-ea"/>
                <a:cs typeface="+mn-cs"/>
              </a:rPr>
              <a:t>Prevent exposure at off-Base springs – fencing and signs</a:t>
            </a:r>
          </a:p>
          <a:p>
            <a:pPr lvl="2">
              <a:buFont typeface="Arial" panose="020B0604020202020204" pitchFamily="34" charset="0"/>
              <a:buChar char="‒"/>
            </a:pPr>
            <a:endParaRPr lang="en-US" sz="800" dirty="0"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Improve and expand landfill caps on-Base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sz="2000" dirty="0">
                <a:ea typeface="+mn-ea"/>
                <a:cs typeface="+mn-cs"/>
              </a:rPr>
              <a:t>Prevent surface water from entering landfill</a:t>
            </a:r>
          </a:p>
          <a:p>
            <a:pPr lvl="1">
              <a:buFont typeface="Arial" panose="020B0604020202020204" pitchFamily="34" charset="0"/>
              <a:buChar char="‒"/>
            </a:pPr>
            <a:endParaRPr lang="en-US" sz="20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578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Actions &amp; Remedies at OU1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ED3306-29F1-4E6E-BA13-8ACD1C56B57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91" y="1108006"/>
            <a:ext cx="7090504" cy="566928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auto">
          <a:xfrm>
            <a:off x="5693134" y="3379304"/>
            <a:ext cx="1113180" cy="1649896"/>
          </a:xfrm>
          <a:custGeom>
            <a:avLst/>
            <a:gdLst>
              <a:gd name="connsiteX0" fmla="*/ 357808 w 1272208"/>
              <a:gd name="connsiteY0" fmla="*/ 0 h 1749287"/>
              <a:gd name="connsiteX1" fmla="*/ 357808 w 1272208"/>
              <a:gd name="connsiteY1" fmla="*/ 0 h 1749287"/>
              <a:gd name="connsiteX2" fmla="*/ 262393 w 1272208"/>
              <a:gd name="connsiteY2" fmla="*/ 39757 h 1749287"/>
              <a:gd name="connsiteX3" fmla="*/ 246490 w 1272208"/>
              <a:gd name="connsiteY3" fmla="*/ 63611 h 1749287"/>
              <a:gd name="connsiteX4" fmla="*/ 222636 w 1272208"/>
              <a:gd name="connsiteY4" fmla="*/ 95416 h 1749287"/>
              <a:gd name="connsiteX5" fmla="*/ 190831 w 1272208"/>
              <a:gd name="connsiteY5" fmla="*/ 143124 h 1749287"/>
              <a:gd name="connsiteX6" fmla="*/ 182880 w 1272208"/>
              <a:gd name="connsiteY6" fmla="*/ 174929 h 1749287"/>
              <a:gd name="connsiteX7" fmla="*/ 151074 w 1272208"/>
              <a:gd name="connsiteY7" fmla="*/ 222637 h 1749287"/>
              <a:gd name="connsiteX8" fmla="*/ 135172 w 1272208"/>
              <a:gd name="connsiteY8" fmla="*/ 246491 h 1749287"/>
              <a:gd name="connsiteX9" fmla="*/ 119269 w 1272208"/>
              <a:gd name="connsiteY9" fmla="*/ 294199 h 1749287"/>
              <a:gd name="connsiteX10" fmla="*/ 111318 w 1272208"/>
              <a:gd name="connsiteY10" fmla="*/ 318053 h 1749287"/>
              <a:gd name="connsiteX11" fmla="*/ 103367 w 1272208"/>
              <a:gd name="connsiteY11" fmla="*/ 357809 h 1749287"/>
              <a:gd name="connsiteX12" fmla="*/ 95415 w 1272208"/>
              <a:gd name="connsiteY12" fmla="*/ 723569 h 1749287"/>
              <a:gd name="connsiteX13" fmla="*/ 87464 w 1272208"/>
              <a:gd name="connsiteY13" fmla="*/ 755374 h 1749287"/>
              <a:gd name="connsiteX14" fmla="*/ 71561 w 1272208"/>
              <a:gd name="connsiteY14" fmla="*/ 874644 h 1749287"/>
              <a:gd name="connsiteX15" fmla="*/ 63610 w 1272208"/>
              <a:gd name="connsiteY15" fmla="*/ 914400 h 1749287"/>
              <a:gd name="connsiteX16" fmla="*/ 55659 w 1272208"/>
              <a:gd name="connsiteY16" fmla="*/ 1001865 h 1749287"/>
              <a:gd name="connsiteX17" fmla="*/ 47707 w 1272208"/>
              <a:gd name="connsiteY17" fmla="*/ 1033670 h 1749287"/>
              <a:gd name="connsiteX18" fmla="*/ 31805 w 1272208"/>
              <a:gd name="connsiteY18" fmla="*/ 1129086 h 1749287"/>
              <a:gd name="connsiteX19" fmla="*/ 23854 w 1272208"/>
              <a:gd name="connsiteY19" fmla="*/ 1208599 h 1749287"/>
              <a:gd name="connsiteX20" fmla="*/ 15902 w 1272208"/>
              <a:gd name="connsiteY20" fmla="*/ 1240404 h 1749287"/>
              <a:gd name="connsiteX21" fmla="*/ 0 w 1272208"/>
              <a:gd name="connsiteY21" fmla="*/ 1359673 h 1749287"/>
              <a:gd name="connsiteX22" fmla="*/ 7951 w 1272208"/>
              <a:gd name="connsiteY22" fmla="*/ 1653872 h 1749287"/>
              <a:gd name="connsiteX23" fmla="*/ 39756 w 1272208"/>
              <a:gd name="connsiteY23" fmla="*/ 1693628 h 1749287"/>
              <a:gd name="connsiteX24" fmla="*/ 63610 w 1272208"/>
              <a:gd name="connsiteY24" fmla="*/ 1701579 h 1749287"/>
              <a:gd name="connsiteX25" fmla="*/ 127221 w 1272208"/>
              <a:gd name="connsiteY25" fmla="*/ 1733385 h 1749287"/>
              <a:gd name="connsiteX26" fmla="*/ 214685 w 1272208"/>
              <a:gd name="connsiteY26" fmla="*/ 1749287 h 1749287"/>
              <a:gd name="connsiteX27" fmla="*/ 477078 w 1272208"/>
              <a:gd name="connsiteY27" fmla="*/ 1733385 h 1749287"/>
              <a:gd name="connsiteX28" fmla="*/ 540688 w 1272208"/>
              <a:gd name="connsiteY28" fmla="*/ 1717482 h 1749287"/>
              <a:gd name="connsiteX29" fmla="*/ 604299 w 1272208"/>
              <a:gd name="connsiteY29" fmla="*/ 1701579 h 1749287"/>
              <a:gd name="connsiteX30" fmla="*/ 628153 w 1272208"/>
              <a:gd name="connsiteY30" fmla="*/ 1685677 h 1749287"/>
              <a:gd name="connsiteX31" fmla="*/ 723568 w 1272208"/>
              <a:gd name="connsiteY31" fmla="*/ 1669774 h 1749287"/>
              <a:gd name="connsiteX32" fmla="*/ 818984 w 1272208"/>
              <a:gd name="connsiteY32" fmla="*/ 1653872 h 1749287"/>
              <a:gd name="connsiteX33" fmla="*/ 850789 w 1272208"/>
              <a:gd name="connsiteY33" fmla="*/ 1645920 h 1749287"/>
              <a:gd name="connsiteX34" fmla="*/ 874643 w 1272208"/>
              <a:gd name="connsiteY34" fmla="*/ 1637969 h 1749287"/>
              <a:gd name="connsiteX35" fmla="*/ 914400 w 1272208"/>
              <a:gd name="connsiteY35" fmla="*/ 1630018 h 1749287"/>
              <a:gd name="connsiteX36" fmla="*/ 1009815 w 1272208"/>
              <a:gd name="connsiteY36" fmla="*/ 1606164 h 1749287"/>
              <a:gd name="connsiteX37" fmla="*/ 1041621 w 1272208"/>
              <a:gd name="connsiteY37" fmla="*/ 1590261 h 1749287"/>
              <a:gd name="connsiteX38" fmla="*/ 1081377 w 1272208"/>
              <a:gd name="connsiteY38" fmla="*/ 1582310 h 1749287"/>
              <a:gd name="connsiteX39" fmla="*/ 1129085 w 1272208"/>
              <a:gd name="connsiteY39" fmla="*/ 1566407 h 1749287"/>
              <a:gd name="connsiteX40" fmla="*/ 1152939 w 1272208"/>
              <a:gd name="connsiteY40" fmla="*/ 1558456 h 1749287"/>
              <a:gd name="connsiteX41" fmla="*/ 1176793 w 1272208"/>
              <a:gd name="connsiteY41" fmla="*/ 1550505 h 1749287"/>
              <a:gd name="connsiteX42" fmla="*/ 1192695 w 1272208"/>
              <a:gd name="connsiteY42" fmla="*/ 1526651 h 1749287"/>
              <a:gd name="connsiteX43" fmla="*/ 1216549 w 1272208"/>
              <a:gd name="connsiteY43" fmla="*/ 1431235 h 1749287"/>
              <a:gd name="connsiteX44" fmla="*/ 1232452 w 1272208"/>
              <a:gd name="connsiteY44" fmla="*/ 1033670 h 1749287"/>
              <a:gd name="connsiteX45" fmla="*/ 1240403 w 1272208"/>
              <a:gd name="connsiteY45" fmla="*/ 1009816 h 1749287"/>
              <a:gd name="connsiteX46" fmla="*/ 1256306 w 1272208"/>
              <a:gd name="connsiteY46" fmla="*/ 930303 h 1749287"/>
              <a:gd name="connsiteX47" fmla="*/ 1272208 w 1272208"/>
              <a:gd name="connsiteY47" fmla="*/ 858741 h 1749287"/>
              <a:gd name="connsiteX48" fmla="*/ 1264257 w 1272208"/>
              <a:gd name="connsiteY48" fmla="*/ 755374 h 1749287"/>
              <a:gd name="connsiteX49" fmla="*/ 1224501 w 1272208"/>
              <a:gd name="connsiteY49" fmla="*/ 707666 h 1749287"/>
              <a:gd name="connsiteX50" fmla="*/ 1200647 w 1272208"/>
              <a:gd name="connsiteY50" fmla="*/ 691764 h 1749287"/>
              <a:gd name="connsiteX51" fmla="*/ 1168841 w 1272208"/>
              <a:gd name="connsiteY51" fmla="*/ 667910 h 1749287"/>
              <a:gd name="connsiteX52" fmla="*/ 1121134 w 1272208"/>
              <a:gd name="connsiteY52" fmla="*/ 636105 h 1749287"/>
              <a:gd name="connsiteX53" fmla="*/ 1041621 w 1272208"/>
              <a:gd name="connsiteY53" fmla="*/ 572494 h 1749287"/>
              <a:gd name="connsiteX54" fmla="*/ 978010 w 1272208"/>
              <a:gd name="connsiteY54" fmla="*/ 516835 h 1749287"/>
              <a:gd name="connsiteX55" fmla="*/ 954156 w 1272208"/>
              <a:gd name="connsiteY55" fmla="*/ 500933 h 1749287"/>
              <a:gd name="connsiteX56" fmla="*/ 858741 w 1272208"/>
              <a:gd name="connsiteY56" fmla="*/ 429371 h 1749287"/>
              <a:gd name="connsiteX57" fmla="*/ 826935 w 1272208"/>
              <a:gd name="connsiteY57" fmla="*/ 405517 h 1749287"/>
              <a:gd name="connsiteX58" fmla="*/ 803081 w 1272208"/>
              <a:gd name="connsiteY58" fmla="*/ 389614 h 1749287"/>
              <a:gd name="connsiteX59" fmla="*/ 779227 w 1272208"/>
              <a:gd name="connsiteY59" fmla="*/ 365760 h 1749287"/>
              <a:gd name="connsiteX60" fmla="*/ 715617 w 1272208"/>
              <a:gd name="connsiteY60" fmla="*/ 318053 h 1749287"/>
              <a:gd name="connsiteX61" fmla="*/ 667909 w 1272208"/>
              <a:gd name="connsiteY61" fmla="*/ 278296 h 1749287"/>
              <a:gd name="connsiteX62" fmla="*/ 620201 w 1272208"/>
              <a:gd name="connsiteY62" fmla="*/ 222637 h 1749287"/>
              <a:gd name="connsiteX63" fmla="*/ 572494 w 1272208"/>
              <a:gd name="connsiteY63" fmla="*/ 174929 h 1749287"/>
              <a:gd name="connsiteX64" fmla="*/ 556591 w 1272208"/>
              <a:gd name="connsiteY64" fmla="*/ 151075 h 1749287"/>
              <a:gd name="connsiteX65" fmla="*/ 532737 w 1272208"/>
              <a:gd name="connsiteY65" fmla="*/ 135173 h 1749287"/>
              <a:gd name="connsiteX66" fmla="*/ 500932 w 1272208"/>
              <a:gd name="connsiteY66" fmla="*/ 87465 h 1749287"/>
              <a:gd name="connsiteX67" fmla="*/ 485029 w 1272208"/>
              <a:gd name="connsiteY67" fmla="*/ 63611 h 1749287"/>
              <a:gd name="connsiteX68" fmla="*/ 445273 w 1272208"/>
              <a:gd name="connsiteY68" fmla="*/ 15903 h 1749287"/>
              <a:gd name="connsiteX69" fmla="*/ 429370 w 1272208"/>
              <a:gd name="connsiteY69" fmla="*/ 7952 h 1749287"/>
              <a:gd name="connsiteX70" fmla="*/ 357808 w 1272208"/>
              <a:gd name="connsiteY70" fmla="*/ 0 h 174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272208" h="1749287">
                <a:moveTo>
                  <a:pt x="357808" y="0"/>
                </a:moveTo>
                <a:lnTo>
                  <a:pt x="357808" y="0"/>
                </a:lnTo>
                <a:cubicBezTo>
                  <a:pt x="336083" y="7242"/>
                  <a:pt x="284781" y="17369"/>
                  <a:pt x="262393" y="39757"/>
                </a:cubicBezTo>
                <a:cubicBezTo>
                  <a:pt x="255636" y="46514"/>
                  <a:pt x="252045" y="55835"/>
                  <a:pt x="246490" y="63611"/>
                </a:cubicBezTo>
                <a:cubicBezTo>
                  <a:pt x="238787" y="74395"/>
                  <a:pt x="230236" y="84559"/>
                  <a:pt x="222636" y="95416"/>
                </a:cubicBezTo>
                <a:cubicBezTo>
                  <a:pt x="211676" y="111074"/>
                  <a:pt x="190831" y="143124"/>
                  <a:pt x="190831" y="143124"/>
                </a:cubicBezTo>
                <a:cubicBezTo>
                  <a:pt x="188181" y="153726"/>
                  <a:pt x="187767" y="165155"/>
                  <a:pt x="182880" y="174929"/>
                </a:cubicBezTo>
                <a:cubicBezTo>
                  <a:pt x="174332" y="192024"/>
                  <a:pt x="161676" y="206734"/>
                  <a:pt x="151074" y="222637"/>
                </a:cubicBezTo>
                <a:cubicBezTo>
                  <a:pt x="145773" y="230588"/>
                  <a:pt x="138194" y="237425"/>
                  <a:pt x="135172" y="246491"/>
                </a:cubicBezTo>
                <a:lnTo>
                  <a:pt x="119269" y="294199"/>
                </a:lnTo>
                <a:cubicBezTo>
                  <a:pt x="116619" y="302150"/>
                  <a:pt x="112962" y="309834"/>
                  <a:pt x="111318" y="318053"/>
                </a:cubicBezTo>
                <a:lnTo>
                  <a:pt x="103367" y="357809"/>
                </a:lnTo>
                <a:cubicBezTo>
                  <a:pt x="100716" y="479729"/>
                  <a:pt x="100289" y="601718"/>
                  <a:pt x="95415" y="723569"/>
                </a:cubicBezTo>
                <a:cubicBezTo>
                  <a:pt x="94978" y="734488"/>
                  <a:pt x="89419" y="744622"/>
                  <a:pt x="87464" y="755374"/>
                </a:cubicBezTo>
                <a:cubicBezTo>
                  <a:pt x="79437" y="799526"/>
                  <a:pt x="78479" y="829676"/>
                  <a:pt x="71561" y="874644"/>
                </a:cubicBezTo>
                <a:cubicBezTo>
                  <a:pt x="69506" y="888001"/>
                  <a:pt x="66260" y="901148"/>
                  <a:pt x="63610" y="914400"/>
                </a:cubicBezTo>
                <a:cubicBezTo>
                  <a:pt x="60960" y="943555"/>
                  <a:pt x="59528" y="972847"/>
                  <a:pt x="55659" y="1001865"/>
                </a:cubicBezTo>
                <a:cubicBezTo>
                  <a:pt x="54215" y="1012697"/>
                  <a:pt x="49369" y="1022869"/>
                  <a:pt x="47707" y="1033670"/>
                </a:cubicBezTo>
                <a:cubicBezTo>
                  <a:pt x="32488" y="1132590"/>
                  <a:pt x="49560" y="1075818"/>
                  <a:pt x="31805" y="1129086"/>
                </a:cubicBezTo>
                <a:cubicBezTo>
                  <a:pt x="29155" y="1155590"/>
                  <a:pt x="27621" y="1182230"/>
                  <a:pt x="23854" y="1208599"/>
                </a:cubicBezTo>
                <a:cubicBezTo>
                  <a:pt x="22309" y="1219417"/>
                  <a:pt x="17346" y="1229572"/>
                  <a:pt x="15902" y="1240404"/>
                </a:cubicBezTo>
                <a:cubicBezTo>
                  <a:pt x="-1981" y="1374523"/>
                  <a:pt x="18389" y="1286114"/>
                  <a:pt x="0" y="1359673"/>
                </a:cubicBezTo>
                <a:cubicBezTo>
                  <a:pt x="2650" y="1457739"/>
                  <a:pt x="3052" y="1555892"/>
                  <a:pt x="7951" y="1653872"/>
                </a:cubicBezTo>
                <a:cubicBezTo>
                  <a:pt x="9127" y="1677387"/>
                  <a:pt x="20098" y="1683800"/>
                  <a:pt x="39756" y="1693628"/>
                </a:cubicBezTo>
                <a:cubicBezTo>
                  <a:pt x="47253" y="1697376"/>
                  <a:pt x="55980" y="1698111"/>
                  <a:pt x="63610" y="1701579"/>
                </a:cubicBezTo>
                <a:cubicBezTo>
                  <a:pt x="85192" y="1711389"/>
                  <a:pt x="103975" y="1728736"/>
                  <a:pt x="127221" y="1733385"/>
                </a:cubicBezTo>
                <a:cubicBezTo>
                  <a:pt x="182786" y="1744498"/>
                  <a:pt x="153646" y="1739114"/>
                  <a:pt x="214685" y="1749287"/>
                </a:cubicBezTo>
                <a:cubicBezTo>
                  <a:pt x="390428" y="1742778"/>
                  <a:pt x="371128" y="1752649"/>
                  <a:pt x="477078" y="1733385"/>
                </a:cubicBezTo>
                <a:cubicBezTo>
                  <a:pt x="584539" y="1713846"/>
                  <a:pt x="467121" y="1735873"/>
                  <a:pt x="540688" y="1717482"/>
                </a:cubicBezTo>
                <a:cubicBezTo>
                  <a:pt x="558842" y="1712944"/>
                  <a:pt x="586119" y="1710669"/>
                  <a:pt x="604299" y="1701579"/>
                </a:cubicBezTo>
                <a:cubicBezTo>
                  <a:pt x="612846" y="1697305"/>
                  <a:pt x="618919" y="1688139"/>
                  <a:pt x="628153" y="1685677"/>
                </a:cubicBezTo>
                <a:cubicBezTo>
                  <a:pt x="659308" y="1677369"/>
                  <a:pt x="692979" y="1679970"/>
                  <a:pt x="723568" y="1669774"/>
                </a:cubicBezTo>
                <a:cubicBezTo>
                  <a:pt x="770191" y="1654234"/>
                  <a:pt x="739092" y="1662749"/>
                  <a:pt x="818984" y="1653872"/>
                </a:cubicBezTo>
                <a:cubicBezTo>
                  <a:pt x="829586" y="1651221"/>
                  <a:pt x="840281" y="1648922"/>
                  <a:pt x="850789" y="1645920"/>
                </a:cubicBezTo>
                <a:cubicBezTo>
                  <a:pt x="858848" y="1643617"/>
                  <a:pt x="866512" y="1640002"/>
                  <a:pt x="874643" y="1637969"/>
                </a:cubicBezTo>
                <a:cubicBezTo>
                  <a:pt x="887754" y="1634691"/>
                  <a:pt x="901148" y="1632668"/>
                  <a:pt x="914400" y="1630018"/>
                </a:cubicBezTo>
                <a:cubicBezTo>
                  <a:pt x="1025785" y="1585462"/>
                  <a:pt x="868821" y="1644617"/>
                  <a:pt x="1009815" y="1606164"/>
                </a:cubicBezTo>
                <a:cubicBezTo>
                  <a:pt x="1021251" y="1603045"/>
                  <a:pt x="1030376" y="1594009"/>
                  <a:pt x="1041621" y="1590261"/>
                </a:cubicBezTo>
                <a:cubicBezTo>
                  <a:pt x="1054442" y="1585987"/>
                  <a:pt x="1068339" y="1585866"/>
                  <a:pt x="1081377" y="1582310"/>
                </a:cubicBezTo>
                <a:cubicBezTo>
                  <a:pt x="1097549" y="1577899"/>
                  <a:pt x="1113182" y="1571708"/>
                  <a:pt x="1129085" y="1566407"/>
                </a:cubicBezTo>
                <a:lnTo>
                  <a:pt x="1152939" y="1558456"/>
                </a:lnTo>
                <a:lnTo>
                  <a:pt x="1176793" y="1550505"/>
                </a:lnTo>
                <a:cubicBezTo>
                  <a:pt x="1182094" y="1542554"/>
                  <a:pt x="1188814" y="1535384"/>
                  <a:pt x="1192695" y="1526651"/>
                </a:cubicBezTo>
                <a:cubicBezTo>
                  <a:pt x="1209497" y="1488847"/>
                  <a:pt x="1209881" y="1471243"/>
                  <a:pt x="1216549" y="1431235"/>
                </a:cubicBezTo>
                <a:cubicBezTo>
                  <a:pt x="1217469" y="1394439"/>
                  <a:pt x="1215882" y="1141376"/>
                  <a:pt x="1232452" y="1033670"/>
                </a:cubicBezTo>
                <a:cubicBezTo>
                  <a:pt x="1233726" y="1025386"/>
                  <a:pt x="1238518" y="1017983"/>
                  <a:pt x="1240403" y="1009816"/>
                </a:cubicBezTo>
                <a:cubicBezTo>
                  <a:pt x="1246481" y="983479"/>
                  <a:pt x="1247759" y="955945"/>
                  <a:pt x="1256306" y="930303"/>
                </a:cubicBezTo>
                <a:cubicBezTo>
                  <a:pt x="1269355" y="891154"/>
                  <a:pt x="1262879" y="914716"/>
                  <a:pt x="1272208" y="858741"/>
                </a:cubicBezTo>
                <a:cubicBezTo>
                  <a:pt x="1269558" y="824285"/>
                  <a:pt x="1270626" y="789340"/>
                  <a:pt x="1264257" y="755374"/>
                </a:cubicBezTo>
                <a:cubicBezTo>
                  <a:pt x="1261941" y="743021"/>
                  <a:pt x="1231785" y="713736"/>
                  <a:pt x="1224501" y="707666"/>
                </a:cubicBezTo>
                <a:cubicBezTo>
                  <a:pt x="1217160" y="701548"/>
                  <a:pt x="1208423" y="697318"/>
                  <a:pt x="1200647" y="691764"/>
                </a:cubicBezTo>
                <a:cubicBezTo>
                  <a:pt x="1189863" y="684061"/>
                  <a:pt x="1179698" y="675510"/>
                  <a:pt x="1168841" y="667910"/>
                </a:cubicBezTo>
                <a:cubicBezTo>
                  <a:pt x="1153184" y="656950"/>
                  <a:pt x="1134648" y="649619"/>
                  <a:pt x="1121134" y="636105"/>
                </a:cubicBezTo>
                <a:cubicBezTo>
                  <a:pt x="1015793" y="530764"/>
                  <a:pt x="1119499" y="624413"/>
                  <a:pt x="1041621" y="572494"/>
                </a:cubicBezTo>
                <a:cubicBezTo>
                  <a:pt x="977791" y="529940"/>
                  <a:pt x="1023997" y="555157"/>
                  <a:pt x="978010" y="516835"/>
                </a:cubicBezTo>
                <a:cubicBezTo>
                  <a:pt x="970669" y="510717"/>
                  <a:pt x="961884" y="506554"/>
                  <a:pt x="954156" y="500933"/>
                </a:cubicBezTo>
                <a:cubicBezTo>
                  <a:pt x="954139" y="500921"/>
                  <a:pt x="874652" y="441304"/>
                  <a:pt x="858741" y="429371"/>
                </a:cubicBezTo>
                <a:cubicBezTo>
                  <a:pt x="848139" y="421420"/>
                  <a:pt x="837962" y="412868"/>
                  <a:pt x="826935" y="405517"/>
                </a:cubicBezTo>
                <a:cubicBezTo>
                  <a:pt x="818984" y="400216"/>
                  <a:pt x="810422" y="395732"/>
                  <a:pt x="803081" y="389614"/>
                </a:cubicBezTo>
                <a:cubicBezTo>
                  <a:pt x="794442" y="382415"/>
                  <a:pt x="787866" y="372959"/>
                  <a:pt x="779227" y="365760"/>
                </a:cubicBezTo>
                <a:cubicBezTo>
                  <a:pt x="735182" y="329056"/>
                  <a:pt x="773618" y="376053"/>
                  <a:pt x="715617" y="318053"/>
                </a:cubicBezTo>
                <a:cubicBezTo>
                  <a:pt x="670660" y="273097"/>
                  <a:pt x="736143" y="312414"/>
                  <a:pt x="667909" y="278296"/>
                </a:cubicBezTo>
                <a:cubicBezTo>
                  <a:pt x="598153" y="185288"/>
                  <a:pt x="686650" y="300161"/>
                  <a:pt x="620201" y="222637"/>
                </a:cubicBezTo>
                <a:cubicBezTo>
                  <a:pt x="580750" y="176611"/>
                  <a:pt x="614486" y="202925"/>
                  <a:pt x="572494" y="174929"/>
                </a:cubicBezTo>
                <a:cubicBezTo>
                  <a:pt x="567193" y="166978"/>
                  <a:pt x="563348" y="157832"/>
                  <a:pt x="556591" y="151075"/>
                </a:cubicBezTo>
                <a:cubicBezTo>
                  <a:pt x="549834" y="144318"/>
                  <a:pt x="539030" y="142365"/>
                  <a:pt x="532737" y="135173"/>
                </a:cubicBezTo>
                <a:cubicBezTo>
                  <a:pt x="520151" y="120789"/>
                  <a:pt x="511534" y="103368"/>
                  <a:pt x="500932" y="87465"/>
                </a:cubicBezTo>
                <a:lnTo>
                  <a:pt x="485029" y="63611"/>
                </a:lnTo>
                <a:cubicBezTo>
                  <a:pt x="470321" y="41549"/>
                  <a:pt x="467140" y="33396"/>
                  <a:pt x="445273" y="15903"/>
                </a:cubicBezTo>
                <a:cubicBezTo>
                  <a:pt x="440645" y="12201"/>
                  <a:pt x="434671" y="10602"/>
                  <a:pt x="429370" y="7952"/>
                </a:cubicBezTo>
                <a:lnTo>
                  <a:pt x="357808" y="0"/>
                </a:lnTo>
                <a:close/>
              </a:path>
            </a:pathLst>
          </a:custGeom>
          <a:solidFill>
            <a:srgbClr val="BBE0E3">
              <a:alpha val="52941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2182575" y="2987589"/>
            <a:ext cx="3566218" cy="1083479"/>
          </a:xfrm>
          <a:custGeom>
            <a:avLst/>
            <a:gdLst>
              <a:gd name="connsiteX0" fmla="*/ 3327679 w 3566218"/>
              <a:gd name="connsiteY0" fmla="*/ 598449 h 1083479"/>
              <a:gd name="connsiteX1" fmla="*/ 3327679 w 3566218"/>
              <a:gd name="connsiteY1" fmla="*/ 598449 h 1083479"/>
              <a:gd name="connsiteX2" fmla="*/ 3383338 w 3566218"/>
              <a:gd name="connsiteY2" fmla="*/ 534839 h 1083479"/>
              <a:gd name="connsiteX3" fmla="*/ 3391289 w 3566218"/>
              <a:gd name="connsiteY3" fmla="*/ 510985 h 1083479"/>
              <a:gd name="connsiteX4" fmla="*/ 3415143 w 3566218"/>
              <a:gd name="connsiteY4" fmla="*/ 487131 h 1083479"/>
              <a:gd name="connsiteX5" fmla="*/ 3454900 w 3566218"/>
              <a:gd name="connsiteY5" fmla="*/ 447374 h 1083479"/>
              <a:gd name="connsiteX6" fmla="*/ 3494656 w 3566218"/>
              <a:gd name="connsiteY6" fmla="*/ 399667 h 1083479"/>
              <a:gd name="connsiteX7" fmla="*/ 3534413 w 3566218"/>
              <a:gd name="connsiteY7" fmla="*/ 351959 h 1083479"/>
              <a:gd name="connsiteX8" fmla="*/ 3542364 w 3566218"/>
              <a:gd name="connsiteY8" fmla="*/ 328105 h 1083479"/>
              <a:gd name="connsiteX9" fmla="*/ 3566218 w 3566218"/>
              <a:gd name="connsiteY9" fmla="*/ 280397 h 1083479"/>
              <a:gd name="connsiteX10" fmla="*/ 3558267 w 3566218"/>
              <a:gd name="connsiteY10" fmla="*/ 184981 h 1083479"/>
              <a:gd name="connsiteX11" fmla="*/ 3510559 w 3566218"/>
              <a:gd name="connsiteY11" fmla="*/ 153176 h 1083479"/>
              <a:gd name="connsiteX12" fmla="*/ 3462851 w 3566218"/>
              <a:gd name="connsiteY12" fmla="*/ 137274 h 1083479"/>
              <a:gd name="connsiteX13" fmla="*/ 3438997 w 3566218"/>
              <a:gd name="connsiteY13" fmla="*/ 129322 h 1083479"/>
              <a:gd name="connsiteX14" fmla="*/ 3367435 w 3566218"/>
              <a:gd name="connsiteY14" fmla="*/ 113420 h 1083479"/>
              <a:gd name="connsiteX15" fmla="*/ 3192507 w 3566218"/>
              <a:gd name="connsiteY15" fmla="*/ 121371 h 1083479"/>
              <a:gd name="connsiteX16" fmla="*/ 3144799 w 3566218"/>
              <a:gd name="connsiteY16" fmla="*/ 129322 h 1083479"/>
              <a:gd name="connsiteX17" fmla="*/ 3097091 w 3566218"/>
              <a:gd name="connsiteY17" fmla="*/ 145225 h 1083479"/>
              <a:gd name="connsiteX18" fmla="*/ 3025529 w 3566218"/>
              <a:gd name="connsiteY18" fmla="*/ 184981 h 1083479"/>
              <a:gd name="connsiteX19" fmla="*/ 2946016 w 3566218"/>
              <a:gd name="connsiteY19" fmla="*/ 216787 h 1083479"/>
              <a:gd name="connsiteX20" fmla="*/ 2882406 w 3566218"/>
              <a:gd name="connsiteY20" fmla="*/ 224738 h 1083479"/>
              <a:gd name="connsiteX21" fmla="*/ 2850601 w 3566218"/>
              <a:gd name="connsiteY21" fmla="*/ 232689 h 1083479"/>
              <a:gd name="connsiteX22" fmla="*/ 2771088 w 3566218"/>
              <a:gd name="connsiteY22" fmla="*/ 240641 h 1083479"/>
              <a:gd name="connsiteX23" fmla="*/ 2667721 w 3566218"/>
              <a:gd name="connsiteY23" fmla="*/ 256543 h 1083479"/>
              <a:gd name="connsiteX24" fmla="*/ 2548451 w 3566218"/>
              <a:gd name="connsiteY24" fmla="*/ 272446 h 1083479"/>
              <a:gd name="connsiteX25" fmla="*/ 2437133 w 3566218"/>
              <a:gd name="connsiteY25" fmla="*/ 304251 h 1083479"/>
              <a:gd name="connsiteX26" fmla="*/ 2389425 w 3566218"/>
              <a:gd name="connsiteY26" fmla="*/ 320154 h 1083479"/>
              <a:gd name="connsiteX27" fmla="*/ 2357620 w 3566218"/>
              <a:gd name="connsiteY27" fmla="*/ 336056 h 1083479"/>
              <a:gd name="connsiteX28" fmla="*/ 2278107 w 3566218"/>
              <a:gd name="connsiteY28" fmla="*/ 351959 h 1083479"/>
              <a:gd name="connsiteX29" fmla="*/ 2230399 w 3566218"/>
              <a:gd name="connsiteY29" fmla="*/ 367861 h 1083479"/>
              <a:gd name="connsiteX30" fmla="*/ 2166788 w 3566218"/>
              <a:gd name="connsiteY30" fmla="*/ 383764 h 1083479"/>
              <a:gd name="connsiteX31" fmla="*/ 2142935 w 3566218"/>
              <a:gd name="connsiteY31" fmla="*/ 391715 h 1083479"/>
              <a:gd name="connsiteX32" fmla="*/ 2103178 w 3566218"/>
              <a:gd name="connsiteY32" fmla="*/ 399667 h 1083479"/>
              <a:gd name="connsiteX33" fmla="*/ 2023665 w 3566218"/>
              <a:gd name="connsiteY33" fmla="*/ 415569 h 1083479"/>
              <a:gd name="connsiteX34" fmla="*/ 1975957 w 3566218"/>
              <a:gd name="connsiteY34" fmla="*/ 431472 h 1083479"/>
              <a:gd name="connsiteX35" fmla="*/ 1952103 w 3566218"/>
              <a:gd name="connsiteY35" fmla="*/ 447374 h 1083479"/>
              <a:gd name="connsiteX36" fmla="*/ 1904395 w 3566218"/>
              <a:gd name="connsiteY36" fmla="*/ 463277 h 1083479"/>
              <a:gd name="connsiteX37" fmla="*/ 1848736 w 3566218"/>
              <a:gd name="connsiteY37" fmla="*/ 479180 h 1083479"/>
              <a:gd name="connsiteX38" fmla="*/ 1618148 w 3566218"/>
              <a:gd name="connsiteY38" fmla="*/ 471228 h 1083479"/>
              <a:gd name="connsiteX39" fmla="*/ 1586343 w 3566218"/>
              <a:gd name="connsiteY39" fmla="*/ 463277 h 1083479"/>
              <a:gd name="connsiteX40" fmla="*/ 1522733 w 3566218"/>
              <a:gd name="connsiteY40" fmla="*/ 455326 h 1083479"/>
              <a:gd name="connsiteX41" fmla="*/ 1427317 w 3566218"/>
              <a:gd name="connsiteY41" fmla="*/ 439423 h 1083479"/>
              <a:gd name="connsiteX42" fmla="*/ 1347804 w 3566218"/>
              <a:gd name="connsiteY42" fmla="*/ 423521 h 1083479"/>
              <a:gd name="connsiteX43" fmla="*/ 1292145 w 3566218"/>
              <a:gd name="connsiteY43" fmla="*/ 359910 h 1083479"/>
              <a:gd name="connsiteX44" fmla="*/ 1260340 w 3566218"/>
              <a:gd name="connsiteY44" fmla="*/ 312202 h 1083479"/>
              <a:gd name="connsiteX45" fmla="*/ 1236486 w 3566218"/>
              <a:gd name="connsiteY45" fmla="*/ 264494 h 1083479"/>
              <a:gd name="connsiteX46" fmla="*/ 1204681 w 3566218"/>
              <a:gd name="connsiteY46" fmla="*/ 208835 h 1083479"/>
              <a:gd name="connsiteX47" fmla="*/ 1164924 w 3566218"/>
              <a:gd name="connsiteY47" fmla="*/ 137274 h 1083479"/>
              <a:gd name="connsiteX48" fmla="*/ 1156973 w 3566218"/>
              <a:gd name="connsiteY48" fmla="*/ 113420 h 1083479"/>
              <a:gd name="connsiteX49" fmla="*/ 1133119 w 3566218"/>
              <a:gd name="connsiteY49" fmla="*/ 97517 h 1083479"/>
              <a:gd name="connsiteX50" fmla="*/ 982044 w 3566218"/>
              <a:gd name="connsiteY50" fmla="*/ 81614 h 1083479"/>
              <a:gd name="connsiteX51" fmla="*/ 902531 w 3566218"/>
              <a:gd name="connsiteY51" fmla="*/ 73663 h 1083479"/>
              <a:gd name="connsiteX52" fmla="*/ 870726 w 3566218"/>
              <a:gd name="connsiteY52" fmla="*/ 65712 h 1083479"/>
              <a:gd name="connsiteX53" fmla="*/ 640138 w 3566218"/>
              <a:gd name="connsiteY53" fmla="*/ 49809 h 1083479"/>
              <a:gd name="connsiteX54" fmla="*/ 337988 w 3566218"/>
              <a:gd name="connsiteY54" fmla="*/ 41858 h 1083479"/>
              <a:gd name="connsiteX55" fmla="*/ 306183 w 3566218"/>
              <a:gd name="connsiteY55" fmla="*/ 33907 h 1083479"/>
              <a:gd name="connsiteX56" fmla="*/ 282329 w 3566218"/>
              <a:gd name="connsiteY56" fmla="*/ 25955 h 1083479"/>
              <a:gd name="connsiteX57" fmla="*/ 234622 w 3566218"/>
              <a:gd name="connsiteY57" fmla="*/ 18004 h 1083479"/>
              <a:gd name="connsiteX58" fmla="*/ 186914 w 3566218"/>
              <a:gd name="connsiteY58" fmla="*/ 2101 h 1083479"/>
              <a:gd name="connsiteX59" fmla="*/ 27888 w 3566218"/>
              <a:gd name="connsiteY59" fmla="*/ 25955 h 1083479"/>
              <a:gd name="connsiteX60" fmla="*/ 11985 w 3566218"/>
              <a:gd name="connsiteY60" fmla="*/ 49809 h 1083479"/>
              <a:gd name="connsiteX61" fmla="*/ 11985 w 3566218"/>
              <a:gd name="connsiteY61" fmla="*/ 153176 h 1083479"/>
              <a:gd name="connsiteX62" fmla="*/ 43790 w 3566218"/>
              <a:gd name="connsiteY62" fmla="*/ 200884 h 1083479"/>
              <a:gd name="connsiteX63" fmla="*/ 75595 w 3566218"/>
              <a:gd name="connsiteY63" fmla="*/ 280397 h 1083479"/>
              <a:gd name="connsiteX64" fmla="*/ 99449 w 3566218"/>
              <a:gd name="connsiteY64" fmla="*/ 312202 h 1083479"/>
              <a:gd name="connsiteX65" fmla="*/ 131255 w 3566218"/>
              <a:gd name="connsiteY65" fmla="*/ 383764 h 1083479"/>
              <a:gd name="connsiteX66" fmla="*/ 155108 w 3566218"/>
              <a:gd name="connsiteY66" fmla="*/ 431472 h 1083479"/>
              <a:gd name="connsiteX67" fmla="*/ 163060 w 3566218"/>
              <a:gd name="connsiteY67" fmla="*/ 455326 h 1083479"/>
              <a:gd name="connsiteX68" fmla="*/ 186914 w 3566218"/>
              <a:gd name="connsiteY68" fmla="*/ 471228 h 1083479"/>
              <a:gd name="connsiteX69" fmla="*/ 202816 w 3566218"/>
              <a:gd name="connsiteY69" fmla="*/ 495082 h 1083479"/>
              <a:gd name="connsiteX70" fmla="*/ 226670 w 3566218"/>
              <a:gd name="connsiteY70" fmla="*/ 510985 h 1083479"/>
              <a:gd name="connsiteX71" fmla="*/ 258475 w 3566218"/>
              <a:gd name="connsiteY71" fmla="*/ 550741 h 1083479"/>
              <a:gd name="connsiteX72" fmla="*/ 337988 w 3566218"/>
              <a:gd name="connsiteY72" fmla="*/ 638206 h 1083479"/>
              <a:gd name="connsiteX73" fmla="*/ 385696 w 3566218"/>
              <a:gd name="connsiteY73" fmla="*/ 677962 h 1083479"/>
              <a:gd name="connsiteX74" fmla="*/ 401599 w 3566218"/>
              <a:gd name="connsiteY74" fmla="*/ 701816 h 1083479"/>
              <a:gd name="connsiteX75" fmla="*/ 473161 w 3566218"/>
              <a:gd name="connsiteY75" fmla="*/ 741573 h 1083479"/>
              <a:gd name="connsiteX76" fmla="*/ 504966 w 3566218"/>
              <a:gd name="connsiteY76" fmla="*/ 765427 h 1083479"/>
              <a:gd name="connsiteX77" fmla="*/ 528820 w 3566218"/>
              <a:gd name="connsiteY77" fmla="*/ 781329 h 1083479"/>
              <a:gd name="connsiteX78" fmla="*/ 600382 w 3566218"/>
              <a:gd name="connsiteY78" fmla="*/ 829037 h 1083479"/>
              <a:gd name="connsiteX79" fmla="*/ 624235 w 3566218"/>
              <a:gd name="connsiteY79" fmla="*/ 852891 h 1083479"/>
              <a:gd name="connsiteX80" fmla="*/ 648089 w 3566218"/>
              <a:gd name="connsiteY80" fmla="*/ 868794 h 1083479"/>
              <a:gd name="connsiteX81" fmla="*/ 663992 w 3566218"/>
              <a:gd name="connsiteY81" fmla="*/ 892648 h 1083479"/>
              <a:gd name="connsiteX82" fmla="*/ 711700 w 3566218"/>
              <a:gd name="connsiteY82" fmla="*/ 908550 h 1083479"/>
              <a:gd name="connsiteX83" fmla="*/ 735554 w 3566218"/>
              <a:gd name="connsiteY83" fmla="*/ 916501 h 1083479"/>
              <a:gd name="connsiteX84" fmla="*/ 759408 w 3566218"/>
              <a:gd name="connsiteY84" fmla="*/ 924453 h 1083479"/>
              <a:gd name="connsiteX85" fmla="*/ 815067 w 3566218"/>
              <a:gd name="connsiteY85" fmla="*/ 940355 h 1083479"/>
              <a:gd name="connsiteX86" fmla="*/ 870726 w 3566218"/>
              <a:gd name="connsiteY86" fmla="*/ 964209 h 1083479"/>
              <a:gd name="connsiteX87" fmla="*/ 894580 w 3566218"/>
              <a:gd name="connsiteY87" fmla="*/ 980112 h 1083479"/>
              <a:gd name="connsiteX88" fmla="*/ 918434 w 3566218"/>
              <a:gd name="connsiteY88" fmla="*/ 988063 h 1083479"/>
              <a:gd name="connsiteX89" fmla="*/ 942288 w 3566218"/>
              <a:gd name="connsiteY89" fmla="*/ 1003966 h 1083479"/>
              <a:gd name="connsiteX90" fmla="*/ 989995 w 3566218"/>
              <a:gd name="connsiteY90" fmla="*/ 1019868 h 1083479"/>
              <a:gd name="connsiteX91" fmla="*/ 1013849 w 3566218"/>
              <a:gd name="connsiteY91" fmla="*/ 1035771 h 1083479"/>
              <a:gd name="connsiteX92" fmla="*/ 1045655 w 3566218"/>
              <a:gd name="connsiteY92" fmla="*/ 1043722 h 1083479"/>
              <a:gd name="connsiteX93" fmla="*/ 1188778 w 3566218"/>
              <a:gd name="connsiteY93" fmla="*/ 1059625 h 1083479"/>
              <a:gd name="connsiteX94" fmla="*/ 1236486 w 3566218"/>
              <a:gd name="connsiteY94" fmla="*/ 1075528 h 1083479"/>
              <a:gd name="connsiteX95" fmla="*/ 1260340 w 3566218"/>
              <a:gd name="connsiteY95" fmla="*/ 1083479 h 1083479"/>
              <a:gd name="connsiteX96" fmla="*/ 1602246 w 3566218"/>
              <a:gd name="connsiteY96" fmla="*/ 1075528 h 1083479"/>
              <a:gd name="connsiteX97" fmla="*/ 1626100 w 3566218"/>
              <a:gd name="connsiteY97" fmla="*/ 1067576 h 1083479"/>
              <a:gd name="connsiteX98" fmla="*/ 1705613 w 3566218"/>
              <a:gd name="connsiteY98" fmla="*/ 1051674 h 1083479"/>
              <a:gd name="connsiteX99" fmla="*/ 1785126 w 3566218"/>
              <a:gd name="connsiteY99" fmla="*/ 1019868 h 1083479"/>
              <a:gd name="connsiteX100" fmla="*/ 1832834 w 3566218"/>
              <a:gd name="connsiteY100" fmla="*/ 1003966 h 1083479"/>
              <a:gd name="connsiteX101" fmla="*/ 1880542 w 3566218"/>
              <a:gd name="connsiteY101" fmla="*/ 988063 h 1083479"/>
              <a:gd name="connsiteX102" fmla="*/ 1904395 w 3566218"/>
              <a:gd name="connsiteY102" fmla="*/ 980112 h 1083479"/>
              <a:gd name="connsiteX103" fmla="*/ 1952103 w 3566218"/>
              <a:gd name="connsiteY103" fmla="*/ 956258 h 1083479"/>
              <a:gd name="connsiteX104" fmla="*/ 2015714 w 3566218"/>
              <a:gd name="connsiteY104" fmla="*/ 924453 h 1083479"/>
              <a:gd name="connsiteX105" fmla="*/ 2063422 w 3566218"/>
              <a:gd name="connsiteY105" fmla="*/ 908550 h 1083479"/>
              <a:gd name="connsiteX106" fmla="*/ 2095227 w 3566218"/>
              <a:gd name="connsiteY106" fmla="*/ 900599 h 1083479"/>
              <a:gd name="connsiteX107" fmla="*/ 2142935 w 3566218"/>
              <a:gd name="connsiteY107" fmla="*/ 884696 h 1083479"/>
              <a:gd name="connsiteX108" fmla="*/ 2166788 w 3566218"/>
              <a:gd name="connsiteY108" fmla="*/ 876745 h 1083479"/>
              <a:gd name="connsiteX109" fmla="*/ 2190642 w 3566218"/>
              <a:gd name="connsiteY109" fmla="*/ 868794 h 1083479"/>
              <a:gd name="connsiteX110" fmla="*/ 2262204 w 3566218"/>
              <a:gd name="connsiteY110" fmla="*/ 852891 h 1083479"/>
              <a:gd name="connsiteX111" fmla="*/ 2286058 w 3566218"/>
              <a:gd name="connsiteY111" fmla="*/ 844940 h 1083479"/>
              <a:gd name="connsiteX112" fmla="*/ 2317863 w 3566218"/>
              <a:gd name="connsiteY112" fmla="*/ 836988 h 1083479"/>
              <a:gd name="connsiteX113" fmla="*/ 2341717 w 3566218"/>
              <a:gd name="connsiteY113" fmla="*/ 829037 h 1083479"/>
              <a:gd name="connsiteX114" fmla="*/ 2389425 w 3566218"/>
              <a:gd name="connsiteY114" fmla="*/ 821086 h 1083479"/>
              <a:gd name="connsiteX115" fmla="*/ 2437133 w 3566218"/>
              <a:gd name="connsiteY115" fmla="*/ 805183 h 1083479"/>
              <a:gd name="connsiteX116" fmla="*/ 2492792 w 3566218"/>
              <a:gd name="connsiteY116" fmla="*/ 781329 h 1083479"/>
              <a:gd name="connsiteX117" fmla="*/ 2540500 w 3566218"/>
              <a:gd name="connsiteY117" fmla="*/ 757475 h 1083479"/>
              <a:gd name="connsiteX118" fmla="*/ 2588208 w 3566218"/>
              <a:gd name="connsiteY118" fmla="*/ 717719 h 1083479"/>
              <a:gd name="connsiteX119" fmla="*/ 2612062 w 3566218"/>
              <a:gd name="connsiteY119" fmla="*/ 709768 h 1083479"/>
              <a:gd name="connsiteX120" fmla="*/ 2683623 w 3566218"/>
              <a:gd name="connsiteY120" fmla="*/ 670011 h 1083479"/>
              <a:gd name="connsiteX121" fmla="*/ 2707477 w 3566218"/>
              <a:gd name="connsiteY121" fmla="*/ 654108 h 1083479"/>
              <a:gd name="connsiteX122" fmla="*/ 2731331 w 3566218"/>
              <a:gd name="connsiteY122" fmla="*/ 646157 h 1083479"/>
              <a:gd name="connsiteX123" fmla="*/ 2842649 w 3566218"/>
              <a:gd name="connsiteY123" fmla="*/ 630254 h 1083479"/>
              <a:gd name="connsiteX124" fmla="*/ 3176604 w 3566218"/>
              <a:gd name="connsiteY124" fmla="*/ 638206 h 1083479"/>
              <a:gd name="connsiteX125" fmla="*/ 3327679 w 3566218"/>
              <a:gd name="connsiteY125" fmla="*/ 598449 h 108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3566218" h="1083479">
                <a:moveTo>
                  <a:pt x="3327679" y="598449"/>
                </a:moveTo>
                <a:lnTo>
                  <a:pt x="3327679" y="598449"/>
                </a:lnTo>
                <a:cubicBezTo>
                  <a:pt x="3346232" y="577246"/>
                  <a:pt x="3366767" y="557625"/>
                  <a:pt x="3383338" y="534839"/>
                </a:cubicBezTo>
                <a:cubicBezTo>
                  <a:pt x="3388268" y="528061"/>
                  <a:pt x="3386640" y="517959"/>
                  <a:pt x="3391289" y="510985"/>
                </a:cubicBezTo>
                <a:cubicBezTo>
                  <a:pt x="3397526" y="501629"/>
                  <a:pt x="3407944" y="495770"/>
                  <a:pt x="3415143" y="487131"/>
                </a:cubicBezTo>
                <a:cubicBezTo>
                  <a:pt x="3448274" y="447374"/>
                  <a:pt x="3411168" y="476529"/>
                  <a:pt x="3454900" y="447374"/>
                </a:cubicBezTo>
                <a:cubicBezTo>
                  <a:pt x="3494380" y="388154"/>
                  <a:pt x="3443639" y="460887"/>
                  <a:pt x="3494656" y="399667"/>
                </a:cubicBezTo>
                <a:cubicBezTo>
                  <a:pt x="3550007" y="333247"/>
                  <a:pt x="3464723" y="421649"/>
                  <a:pt x="3534413" y="351959"/>
                </a:cubicBezTo>
                <a:cubicBezTo>
                  <a:pt x="3537063" y="344008"/>
                  <a:pt x="3538616" y="335602"/>
                  <a:pt x="3542364" y="328105"/>
                </a:cubicBezTo>
                <a:cubicBezTo>
                  <a:pt x="3573192" y="266450"/>
                  <a:pt x="3546233" y="340354"/>
                  <a:pt x="3566218" y="280397"/>
                </a:cubicBezTo>
                <a:cubicBezTo>
                  <a:pt x="3563568" y="248592"/>
                  <a:pt x="3571059" y="214221"/>
                  <a:pt x="3558267" y="184981"/>
                </a:cubicBezTo>
                <a:cubicBezTo>
                  <a:pt x="3550606" y="167471"/>
                  <a:pt x="3528691" y="159220"/>
                  <a:pt x="3510559" y="153176"/>
                </a:cubicBezTo>
                <a:lnTo>
                  <a:pt x="3462851" y="137274"/>
                </a:lnTo>
                <a:cubicBezTo>
                  <a:pt x="3454900" y="134624"/>
                  <a:pt x="3447128" y="131355"/>
                  <a:pt x="3438997" y="129322"/>
                </a:cubicBezTo>
                <a:cubicBezTo>
                  <a:pt x="3394081" y="118093"/>
                  <a:pt x="3417908" y="123514"/>
                  <a:pt x="3367435" y="113420"/>
                </a:cubicBezTo>
                <a:cubicBezTo>
                  <a:pt x="3309126" y="116070"/>
                  <a:pt x="3250728" y="117212"/>
                  <a:pt x="3192507" y="121371"/>
                </a:cubicBezTo>
                <a:cubicBezTo>
                  <a:pt x="3176426" y="122520"/>
                  <a:pt x="3160440" y="125412"/>
                  <a:pt x="3144799" y="129322"/>
                </a:cubicBezTo>
                <a:cubicBezTo>
                  <a:pt x="3128537" y="133388"/>
                  <a:pt x="3097091" y="145225"/>
                  <a:pt x="3097091" y="145225"/>
                </a:cubicBezTo>
                <a:cubicBezTo>
                  <a:pt x="3004104" y="207216"/>
                  <a:pt x="3084313" y="159788"/>
                  <a:pt x="3025529" y="184981"/>
                </a:cubicBezTo>
                <a:cubicBezTo>
                  <a:pt x="2996326" y="197496"/>
                  <a:pt x="2980085" y="212529"/>
                  <a:pt x="2946016" y="216787"/>
                </a:cubicBezTo>
                <a:cubicBezTo>
                  <a:pt x="2924813" y="219437"/>
                  <a:pt x="2903484" y="221225"/>
                  <a:pt x="2882406" y="224738"/>
                </a:cubicBezTo>
                <a:cubicBezTo>
                  <a:pt x="2871627" y="226534"/>
                  <a:pt x="2861419" y="231144"/>
                  <a:pt x="2850601" y="232689"/>
                </a:cubicBezTo>
                <a:cubicBezTo>
                  <a:pt x="2824232" y="236456"/>
                  <a:pt x="2797542" y="237529"/>
                  <a:pt x="2771088" y="240641"/>
                </a:cubicBezTo>
                <a:cubicBezTo>
                  <a:pt x="2698379" y="249195"/>
                  <a:pt x="2734852" y="246953"/>
                  <a:pt x="2667721" y="256543"/>
                </a:cubicBezTo>
                <a:cubicBezTo>
                  <a:pt x="2647379" y="259449"/>
                  <a:pt x="2571005" y="267935"/>
                  <a:pt x="2548451" y="272446"/>
                </a:cubicBezTo>
                <a:cubicBezTo>
                  <a:pt x="2498521" y="282432"/>
                  <a:pt x="2482610" y="289092"/>
                  <a:pt x="2437133" y="304251"/>
                </a:cubicBezTo>
                <a:lnTo>
                  <a:pt x="2389425" y="320154"/>
                </a:lnTo>
                <a:cubicBezTo>
                  <a:pt x="2378823" y="325455"/>
                  <a:pt x="2368718" y="331894"/>
                  <a:pt x="2357620" y="336056"/>
                </a:cubicBezTo>
                <a:cubicBezTo>
                  <a:pt x="2331182" y="345971"/>
                  <a:pt x="2305603" y="345085"/>
                  <a:pt x="2278107" y="351959"/>
                </a:cubicBezTo>
                <a:cubicBezTo>
                  <a:pt x="2261845" y="356024"/>
                  <a:pt x="2246661" y="363795"/>
                  <a:pt x="2230399" y="367861"/>
                </a:cubicBezTo>
                <a:cubicBezTo>
                  <a:pt x="2209195" y="373162"/>
                  <a:pt x="2187523" y="376852"/>
                  <a:pt x="2166788" y="383764"/>
                </a:cubicBezTo>
                <a:cubicBezTo>
                  <a:pt x="2158837" y="386414"/>
                  <a:pt x="2151066" y="389682"/>
                  <a:pt x="2142935" y="391715"/>
                </a:cubicBezTo>
                <a:cubicBezTo>
                  <a:pt x="2129824" y="394993"/>
                  <a:pt x="2116371" y="396735"/>
                  <a:pt x="2103178" y="399667"/>
                </a:cubicBezTo>
                <a:cubicBezTo>
                  <a:pt x="2032025" y="415479"/>
                  <a:pt x="2117128" y="399993"/>
                  <a:pt x="2023665" y="415569"/>
                </a:cubicBezTo>
                <a:cubicBezTo>
                  <a:pt x="2007762" y="420870"/>
                  <a:pt x="1989905" y="422174"/>
                  <a:pt x="1975957" y="431472"/>
                </a:cubicBezTo>
                <a:cubicBezTo>
                  <a:pt x="1968006" y="436773"/>
                  <a:pt x="1960836" y="443493"/>
                  <a:pt x="1952103" y="447374"/>
                </a:cubicBezTo>
                <a:cubicBezTo>
                  <a:pt x="1936785" y="454182"/>
                  <a:pt x="1920298" y="457976"/>
                  <a:pt x="1904395" y="463277"/>
                </a:cubicBezTo>
                <a:cubicBezTo>
                  <a:pt x="1870176" y="474683"/>
                  <a:pt x="1888670" y="469196"/>
                  <a:pt x="1848736" y="479180"/>
                </a:cubicBezTo>
                <a:cubicBezTo>
                  <a:pt x="1771873" y="476529"/>
                  <a:pt x="1694915" y="475881"/>
                  <a:pt x="1618148" y="471228"/>
                </a:cubicBezTo>
                <a:cubicBezTo>
                  <a:pt x="1607240" y="470567"/>
                  <a:pt x="1597122" y="465073"/>
                  <a:pt x="1586343" y="463277"/>
                </a:cubicBezTo>
                <a:cubicBezTo>
                  <a:pt x="1565265" y="459764"/>
                  <a:pt x="1543936" y="457976"/>
                  <a:pt x="1522733" y="455326"/>
                </a:cubicBezTo>
                <a:cubicBezTo>
                  <a:pt x="1451167" y="437433"/>
                  <a:pt x="1538984" y="458033"/>
                  <a:pt x="1427317" y="439423"/>
                </a:cubicBezTo>
                <a:cubicBezTo>
                  <a:pt x="1400656" y="434980"/>
                  <a:pt x="1347804" y="423521"/>
                  <a:pt x="1347804" y="423521"/>
                </a:cubicBezTo>
                <a:cubicBezTo>
                  <a:pt x="1308047" y="397016"/>
                  <a:pt x="1329252" y="415570"/>
                  <a:pt x="1292145" y="359910"/>
                </a:cubicBezTo>
                <a:lnTo>
                  <a:pt x="1260340" y="312202"/>
                </a:lnTo>
                <a:cubicBezTo>
                  <a:pt x="1249366" y="279282"/>
                  <a:pt x="1257037" y="295322"/>
                  <a:pt x="1236486" y="264494"/>
                </a:cubicBezTo>
                <a:cubicBezTo>
                  <a:pt x="1214649" y="177143"/>
                  <a:pt x="1247745" y="286348"/>
                  <a:pt x="1204681" y="208835"/>
                </a:cubicBezTo>
                <a:cubicBezTo>
                  <a:pt x="1156034" y="121272"/>
                  <a:pt x="1220211" y="192561"/>
                  <a:pt x="1164924" y="137274"/>
                </a:cubicBezTo>
                <a:cubicBezTo>
                  <a:pt x="1162274" y="129323"/>
                  <a:pt x="1162209" y="119965"/>
                  <a:pt x="1156973" y="113420"/>
                </a:cubicBezTo>
                <a:cubicBezTo>
                  <a:pt x="1151003" y="105958"/>
                  <a:pt x="1141666" y="101791"/>
                  <a:pt x="1133119" y="97517"/>
                </a:cubicBezTo>
                <a:cubicBezTo>
                  <a:pt x="1093323" y="77619"/>
                  <a:pt x="994100" y="82541"/>
                  <a:pt x="982044" y="81614"/>
                </a:cubicBezTo>
                <a:cubicBezTo>
                  <a:pt x="955486" y="79571"/>
                  <a:pt x="929035" y="76313"/>
                  <a:pt x="902531" y="73663"/>
                </a:cubicBezTo>
                <a:cubicBezTo>
                  <a:pt x="891929" y="71013"/>
                  <a:pt x="881527" y="67374"/>
                  <a:pt x="870726" y="65712"/>
                </a:cubicBezTo>
                <a:cubicBezTo>
                  <a:pt x="801683" y="55090"/>
                  <a:pt x="700914" y="51905"/>
                  <a:pt x="640138" y="49809"/>
                </a:cubicBezTo>
                <a:lnTo>
                  <a:pt x="337988" y="41858"/>
                </a:lnTo>
                <a:cubicBezTo>
                  <a:pt x="327386" y="39208"/>
                  <a:pt x="316690" y="36909"/>
                  <a:pt x="306183" y="33907"/>
                </a:cubicBezTo>
                <a:cubicBezTo>
                  <a:pt x="298124" y="31604"/>
                  <a:pt x="290511" y="27773"/>
                  <a:pt x="282329" y="25955"/>
                </a:cubicBezTo>
                <a:cubicBezTo>
                  <a:pt x="266591" y="22458"/>
                  <a:pt x="250262" y="21914"/>
                  <a:pt x="234622" y="18004"/>
                </a:cubicBezTo>
                <a:cubicBezTo>
                  <a:pt x="218360" y="13938"/>
                  <a:pt x="186914" y="2101"/>
                  <a:pt x="186914" y="2101"/>
                </a:cubicBezTo>
                <a:cubicBezTo>
                  <a:pt x="144931" y="4571"/>
                  <a:pt x="67547" y="-13703"/>
                  <a:pt x="27888" y="25955"/>
                </a:cubicBezTo>
                <a:cubicBezTo>
                  <a:pt x="21131" y="32712"/>
                  <a:pt x="17286" y="41858"/>
                  <a:pt x="11985" y="49809"/>
                </a:cubicBezTo>
                <a:cubicBezTo>
                  <a:pt x="-1357" y="89837"/>
                  <a:pt x="-6435" y="94230"/>
                  <a:pt x="11985" y="153176"/>
                </a:cubicBezTo>
                <a:cubicBezTo>
                  <a:pt x="17686" y="171419"/>
                  <a:pt x="37746" y="182752"/>
                  <a:pt x="43790" y="200884"/>
                </a:cubicBezTo>
                <a:cubicBezTo>
                  <a:pt x="53985" y="231468"/>
                  <a:pt x="58883" y="253658"/>
                  <a:pt x="75595" y="280397"/>
                </a:cubicBezTo>
                <a:cubicBezTo>
                  <a:pt x="82619" y="291635"/>
                  <a:pt x="91498" y="301600"/>
                  <a:pt x="99449" y="312202"/>
                </a:cubicBezTo>
                <a:cubicBezTo>
                  <a:pt x="118374" y="368976"/>
                  <a:pt x="106053" y="345962"/>
                  <a:pt x="131255" y="383764"/>
                </a:cubicBezTo>
                <a:cubicBezTo>
                  <a:pt x="151238" y="443715"/>
                  <a:pt x="124284" y="369824"/>
                  <a:pt x="155108" y="431472"/>
                </a:cubicBezTo>
                <a:cubicBezTo>
                  <a:pt x="158856" y="438969"/>
                  <a:pt x="157824" y="448781"/>
                  <a:pt x="163060" y="455326"/>
                </a:cubicBezTo>
                <a:cubicBezTo>
                  <a:pt x="169030" y="462788"/>
                  <a:pt x="178963" y="465927"/>
                  <a:pt x="186914" y="471228"/>
                </a:cubicBezTo>
                <a:cubicBezTo>
                  <a:pt x="192215" y="479179"/>
                  <a:pt x="196059" y="488325"/>
                  <a:pt x="202816" y="495082"/>
                </a:cubicBezTo>
                <a:cubicBezTo>
                  <a:pt x="209573" y="501839"/>
                  <a:pt x="220700" y="503523"/>
                  <a:pt x="226670" y="510985"/>
                </a:cubicBezTo>
                <a:cubicBezTo>
                  <a:pt x="270563" y="565850"/>
                  <a:pt x="190117" y="505169"/>
                  <a:pt x="258475" y="550741"/>
                </a:cubicBezTo>
                <a:cubicBezTo>
                  <a:pt x="298072" y="603537"/>
                  <a:pt x="272958" y="573176"/>
                  <a:pt x="337988" y="638206"/>
                </a:cubicBezTo>
                <a:cubicBezTo>
                  <a:pt x="368599" y="668817"/>
                  <a:pt x="352486" y="655823"/>
                  <a:pt x="385696" y="677962"/>
                </a:cubicBezTo>
                <a:cubicBezTo>
                  <a:pt x="390997" y="685913"/>
                  <a:pt x="394407" y="695523"/>
                  <a:pt x="401599" y="701816"/>
                </a:cubicBezTo>
                <a:cubicBezTo>
                  <a:pt x="435248" y="731259"/>
                  <a:pt x="440399" y="730651"/>
                  <a:pt x="473161" y="741573"/>
                </a:cubicBezTo>
                <a:cubicBezTo>
                  <a:pt x="483763" y="749524"/>
                  <a:pt x="494182" y="757724"/>
                  <a:pt x="504966" y="765427"/>
                </a:cubicBezTo>
                <a:cubicBezTo>
                  <a:pt x="512742" y="770981"/>
                  <a:pt x="521175" y="775595"/>
                  <a:pt x="528820" y="781329"/>
                </a:cubicBezTo>
                <a:cubicBezTo>
                  <a:pt x="587637" y="825441"/>
                  <a:pt x="546548" y="802120"/>
                  <a:pt x="600382" y="829037"/>
                </a:cubicBezTo>
                <a:cubicBezTo>
                  <a:pt x="608333" y="836988"/>
                  <a:pt x="615597" y="845692"/>
                  <a:pt x="624235" y="852891"/>
                </a:cubicBezTo>
                <a:cubicBezTo>
                  <a:pt x="631576" y="859009"/>
                  <a:pt x="641332" y="862037"/>
                  <a:pt x="648089" y="868794"/>
                </a:cubicBezTo>
                <a:cubicBezTo>
                  <a:pt x="654846" y="875551"/>
                  <a:pt x="655888" y="887583"/>
                  <a:pt x="663992" y="892648"/>
                </a:cubicBezTo>
                <a:cubicBezTo>
                  <a:pt x="678207" y="901532"/>
                  <a:pt x="695797" y="903249"/>
                  <a:pt x="711700" y="908550"/>
                </a:cubicBezTo>
                <a:lnTo>
                  <a:pt x="735554" y="916501"/>
                </a:lnTo>
                <a:cubicBezTo>
                  <a:pt x="743505" y="919152"/>
                  <a:pt x="751349" y="922150"/>
                  <a:pt x="759408" y="924453"/>
                </a:cubicBezTo>
                <a:lnTo>
                  <a:pt x="815067" y="940355"/>
                </a:lnTo>
                <a:cubicBezTo>
                  <a:pt x="874954" y="980281"/>
                  <a:pt x="798843" y="933402"/>
                  <a:pt x="870726" y="964209"/>
                </a:cubicBezTo>
                <a:cubicBezTo>
                  <a:pt x="879510" y="967973"/>
                  <a:pt x="886033" y="975838"/>
                  <a:pt x="894580" y="980112"/>
                </a:cubicBezTo>
                <a:cubicBezTo>
                  <a:pt x="902077" y="983860"/>
                  <a:pt x="910483" y="985413"/>
                  <a:pt x="918434" y="988063"/>
                </a:cubicBezTo>
                <a:cubicBezTo>
                  <a:pt x="926385" y="993364"/>
                  <a:pt x="933555" y="1000085"/>
                  <a:pt x="942288" y="1003966"/>
                </a:cubicBezTo>
                <a:cubicBezTo>
                  <a:pt x="957606" y="1010774"/>
                  <a:pt x="989995" y="1019868"/>
                  <a:pt x="989995" y="1019868"/>
                </a:cubicBezTo>
                <a:cubicBezTo>
                  <a:pt x="997946" y="1025169"/>
                  <a:pt x="1005065" y="1032007"/>
                  <a:pt x="1013849" y="1035771"/>
                </a:cubicBezTo>
                <a:cubicBezTo>
                  <a:pt x="1023894" y="1040076"/>
                  <a:pt x="1035147" y="1040720"/>
                  <a:pt x="1045655" y="1043722"/>
                </a:cubicBezTo>
                <a:cubicBezTo>
                  <a:pt x="1120719" y="1065170"/>
                  <a:pt x="997385" y="1046866"/>
                  <a:pt x="1188778" y="1059625"/>
                </a:cubicBezTo>
                <a:lnTo>
                  <a:pt x="1236486" y="1075528"/>
                </a:lnTo>
                <a:lnTo>
                  <a:pt x="1260340" y="1083479"/>
                </a:lnTo>
                <a:cubicBezTo>
                  <a:pt x="1374309" y="1080829"/>
                  <a:pt x="1488354" y="1080480"/>
                  <a:pt x="1602246" y="1075528"/>
                </a:cubicBezTo>
                <a:cubicBezTo>
                  <a:pt x="1610620" y="1075164"/>
                  <a:pt x="1617933" y="1069461"/>
                  <a:pt x="1626100" y="1067576"/>
                </a:cubicBezTo>
                <a:cubicBezTo>
                  <a:pt x="1652437" y="1061498"/>
                  <a:pt x="1679971" y="1060222"/>
                  <a:pt x="1705613" y="1051674"/>
                </a:cubicBezTo>
                <a:cubicBezTo>
                  <a:pt x="1863872" y="998920"/>
                  <a:pt x="1668108" y="1066675"/>
                  <a:pt x="1785126" y="1019868"/>
                </a:cubicBezTo>
                <a:cubicBezTo>
                  <a:pt x="1800690" y="1013642"/>
                  <a:pt x="1816931" y="1009267"/>
                  <a:pt x="1832834" y="1003966"/>
                </a:cubicBezTo>
                <a:lnTo>
                  <a:pt x="1880542" y="988063"/>
                </a:lnTo>
                <a:lnTo>
                  <a:pt x="1904395" y="980112"/>
                </a:lnTo>
                <a:cubicBezTo>
                  <a:pt x="1956670" y="945261"/>
                  <a:pt x="1900373" y="979771"/>
                  <a:pt x="1952103" y="956258"/>
                </a:cubicBezTo>
                <a:cubicBezTo>
                  <a:pt x="1973685" y="946448"/>
                  <a:pt x="1993224" y="931950"/>
                  <a:pt x="2015714" y="924453"/>
                </a:cubicBezTo>
                <a:cubicBezTo>
                  <a:pt x="2031617" y="919152"/>
                  <a:pt x="2047160" y="912615"/>
                  <a:pt x="2063422" y="908550"/>
                </a:cubicBezTo>
                <a:cubicBezTo>
                  <a:pt x="2074024" y="905900"/>
                  <a:pt x="2084760" y="903739"/>
                  <a:pt x="2095227" y="900599"/>
                </a:cubicBezTo>
                <a:cubicBezTo>
                  <a:pt x="2111283" y="895782"/>
                  <a:pt x="2127032" y="889997"/>
                  <a:pt x="2142935" y="884696"/>
                </a:cubicBezTo>
                <a:lnTo>
                  <a:pt x="2166788" y="876745"/>
                </a:lnTo>
                <a:cubicBezTo>
                  <a:pt x="2174739" y="874095"/>
                  <a:pt x="2182423" y="870438"/>
                  <a:pt x="2190642" y="868794"/>
                </a:cubicBezTo>
                <a:cubicBezTo>
                  <a:pt x="2217964" y="863329"/>
                  <a:pt x="2236007" y="860376"/>
                  <a:pt x="2262204" y="852891"/>
                </a:cubicBezTo>
                <a:cubicBezTo>
                  <a:pt x="2270263" y="850589"/>
                  <a:pt x="2277999" y="847243"/>
                  <a:pt x="2286058" y="844940"/>
                </a:cubicBezTo>
                <a:cubicBezTo>
                  <a:pt x="2296566" y="841938"/>
                  <a:pt x="2307355" y="839990"/>
                  <a:pt x="2317863" y="836988"/>
                </a:cubicBezTo>
                <a:cubicBezTo>
                  <a:pt x="2325922" y="834685"/>
                  <a:pt x="2333535" y="830855"/>
                  <a:pt x="2341717" y="829037"/>
                </a:cubicBezTo>
                <a:cubicBezTo>
                  <a:pt x="2357455" y="825540"/>
                  <a:pt x="2373522" y="823736"/>
                  <a:pt x="2389425" y="821086"/>
                </a:cubicBezTo>
                <a:cubicBezTo>
                  <a:pt x="2405328" y="815785"/>
                  <a:pt x="2423185" y="814481"/>
                  <a:pt x="2437133" y="805183"/>
                </a:cubicBezTo>
                <a:cubicBezTo>
                  <a:pt x="2470080" y="783219"/>
                  <a:pt x="2451716" y="791599"/>
                  <a:pt x="2492792" y="781329"/>
                </a:cubicBezTo>
                <a:cubicBezTo>
                  <a:pt x="2561153" y="735757"/>
                  <a:pt x="2474661" y="790395"/>
                  <a:pt x="2540500" y="757475"/>
                </a:cubicBezTo>
                <a:cubicBezTo>
                  <a:pt x="2592536" y="731457"/>
                  <a:pt x="2535445" y="752894"/>
                  <a:pt x="2588208" y="717719"/>
                </a:cubicBezTo>
                <a:cubicBezTo>
                  <a:pt x="2595182" y="713070"/>
                  <a:pt x="2604111" y="712418"/>
                  <a:pt x="2612062" y="709768"/>
                </a:cubicBezTo>
                <a:cubicBezTo>
                  <a:pt x="2666743" y="673313"/>
                  <a:pt x="2641637" y="684006"/>
                  <a:pt x="2683623" y="670011"/>
                </a:cubicBezTo>
                <a:cubicBezTo>
                  <a:pt x="2691574" y="664710"/>
                  <a:pt x="2698930" y="658382"/>
                  <a:pt x="2707477" y="654108"/>
                </a:cubicBezTo>
                <a:cubicBezTo>
                  <a:pt x="2714974" y="650360"/>
                  <a:pt x="2723200" y="648190"/>
                  <a:pt x="2731331" y="646157"/>
                </a:cubicBezTo>
                <a:cubicBezTo>
                  <a:pt x="2771835" y="636032"/>
                  <a:pt x="2798124" y="635202"/>
                  <a:pt x="2842649" y="630254"/>
                </a:cubicBezTo>
                <a:cubicBezTo>
                  <a:pt x="3043968" y="642097"/>
                  <a:pt x="2932686" y="638206"/>
                  <a:pt x="3176604" y="638206"/>
                </a:cubicBezTo>
                <a:lnTo>
                  <a:pt x="3327679" y="598449"/>
                </a:lnTo>
                <a:close/>
              </a:path>
            </a:pathLst>
          </a:custGeom>
          <a:solidFill>
            <a:srgbClr val="BBE0E3">
              <a:alpha val="52941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2400"/>
          </a:p>
        </p:txBody>
      </p:sp>
      <p:sp>
        <p:nvSpPr>
          <p:cNvPr id="19" name="TextBox 18"/>
          <p:cNvSpPr txBox="1"/>
          <p:nvPr/>
        </p:nvSpPr>
        <p:spPr>
          <a:xfrm>
            <a:off x="1566407" y="1982663"/>
            <a:ext cx="1407382" cy="461665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Groundwater Extraction Trench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2775005" y="2377440"/>
            <a:ext cx="548640" cy="632460"/>
          </a:xfrm>
          <a:prstGeom prst="straightConnector1">
            <a:avLst/>
          </a:prstGeom>
          <a:noFill/>
          <a:ln w="38100" cap="flat" cmpd="sng" algn="ctr">
            <a:solidFill>
              <a:srgbClr val="FF3399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6356556" y="2225303"/>
            <a:ext cx="1407382" cy="461665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Arsenic Soil Removal areas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>
            <a:off x="6249726" y="2679590"/>
            <a:ext cx="644055" cy="549192"/>
          </a:xfrm>
          <a:prstGeom prst="straightConnector1">
            <a:avLst/>
          </a:prstGeom>
          <a:noFill/>
          <a:ln w="38100" cap="flat" cmpd="sng" algn="ctr">
            <a:solidFill>
              <a:srgbClr val="FFFF99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951039" y="4131658"/>
            <a:ext cx="811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Landfill Cap</a:t>
            </a:r>
          </a:p>
        </p:txBody>
      </p:sp>
    </p:spTree>
    <p:extLst>
      <p:ext uri="{BB962C8B-B14F-4D97-AF65-F5344CB8AC3E}">
        <p14:creationId xmlns:p14="http://schemas.microsoft.com/office/powerpoint/2010/main" val="1615896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75" y="17272"/>
            <a:ext cx="6881813" cy="1020763"/>
          </a:xfrm>
        </p:spPr>
        <p:txBody>
          <a:bodyPr/>
          <a:lstStyle/>
          <a:p>
            <a:r>
              <a:rPr lang="en-US" dirty="0"/>
              <a:t>Actions &amp; Remedies at OU1</a:t>
            </a:r>
            <a:endParaRPr lang="en-US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0398" y="1107186"/>
            <a:ext cx="8293100" cy="575081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Remove contaminated sediments around off-Base springs when flows stop</a:t>
            </a:r>
          </a:p>
          <a:p>
            <a:pPr lvl="2">
              <a:buFont typeface="Arial" panose="020B0604020202020204" pitchFamily="34" charset="0"/>
              <a:buChar char="‒"/>
            </a:pPr>
            <a:r>
              <a:rPr lang="en-US" dirty="0">
                <a:ea typeface="+mn-ea"/>
                <a:cs typeface="+mn-cs"/>
              </a:rPr>
              <a:t>To prevent exposure above acceptable risk range (&gt;11 mg/kg)</a:t>
            </a:r>
          </a:p>
          <a:p>
            <a:pPr lvl="3">
              <a:buFont typeface="Arial" panose="020B0604020202020204" pitchFamily="34" charset="0"/>
              <a:buChar char="‒"/>
            </a:pPr>
            <a:r>
              <a:rPr lang="en-US" dirty="0">
                <a:solidFill>
                  <a:srgbClr val="0070C0"/>
                </a:solidFill>
                <a:ea typeface="+mn-ea"/>
                <a:cs typeface="+mn-cs"/>
              </a:rPr>
              <a:t>Removed 1,550 cubic yards of arsenic contaminated soil</a:t>
            </a:r>
          </a:p>
          <a:p>
            <a:pPr lvl="3">
              <a:buFont typeface="Arial" panose="020B0604020202020204" pitchFamily="34" charset="0"/>
              <a:buChar char="‒"/>
            </a:pPr>
            <a:r>
              <a:rPr lang="en-US" dirty="0">
                <a:solidFill>
                  <a:srgbClr val="0070C0"/>
                </a:solidFill>
                <a:ea typeface="+mn-ea"/>
                <a:cs typeface="+mn-cs"/>
              </a:rPr>
              <a:t>Steep hillside made further excavation unsafe</a:t>
            </a:r>
          </a:p>
          <a:p>
            <a:pPr lvl="3">
              <a:buFont typeface="Arial" panose="020B0604020202020204" pitchFamily="34" charset="0"/>
              <a:buChar char="‒"/>
            </a:pPr>
            <a:r>
              <a:rPr lang="en-US" dirty="0">
                <a:solidFill>
                  <a:srgbClr val="0070C0"/>
                </a:solidFill>
                <a:ea typeface="+mn-ea"/>
                <a:cs typeface="+mn-cs"/>
              </a:rPr>
              <a:t>Remaining arsenic does not pose a human health risk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Monitor natural attenuation rates in plume</a:t>
            </a:r>
          </a:p>
          <a:p>
            <a:pPr lvl="2">
              <a:buFont typeface="Arial" panose="020B0604020202020204" pitchFamily="34" charset="0"/>
              <a:buChar char="‒"/>
            </a:pPr>
            <a:r>
              <a:rPr lang="en-US" dirty="0">
                <a:ea typeface="+mn-ea"/>
                <a:cs typeface="+mn-cs"/>
              </a:rPr>
              <a:t>Allow plume to break down naturally</a:t>
            </a:r>
          </a:p>
          <a:p>
            <a:pPr lvl="2">
              <a:buFont typeface="Arial" panose="020B0604020202020204" pitchFamily="34" charset="0"/>
              <a:buChar char="‒"/>
            </a:pPr>
            <a:r>
              <a:rPr lang="en-US" dirty="0">
                <a:ea typeface="+mn-ea"/>
                <a:cs typeface="+mn-cs"/>
              </a:rPr>
              <a:t>Concentrations measured periodically</a:t>
            </a:r>
          </a:p>
          <a:p>
            <a:pPr lvl="3">
              <a:lnSpc>
                <a:spcPct val="90000"/>
              </a:lnSpc>
              <a:buFont typeface="Arial" panose="020B0604020202020204" pitchFamily="34" charset="0"/>
              <a:buChar char="‒"/>
            </a:pPr>
            <a:r>
              <a:rPr lang="en-US" dirty="0">
                <a:ea typeface="+mn-ea"/>
                <a:cs typeface="+mn-cs"/>
              </a:rPr>
              <a:t>Data used to draw areal extent of plume</a:t>
            </a:r>
          </a:p>
          <a:p>
            <a:pPr lvl="3">
              <a:lnSpc>
                <a:spcPct val="90000"/>
              </a:lnSpc>
              <a:buFont typeface="Arial" panose="020B0604020202020204" pitchFamily="34" charset="0"/>
              <a:buChar char="‒"/>
            </a:pPr>
            <a:r>
              <a:rPr lang="en-US" dirty="0">
                <a:ea typeface="+mn-ea"/>
                <a:cs typeface="+mn-cs"/>
              </a:rPr>
              <a:t>Data used to evaluate concentration changes in monitoring wells</a:t>
            </a:r>
          </a:p>
          <a:p>
            <a:pPr lvl="2">
              <a:buFont typeface="Arial" panose="020B0604020202020204" pitchFamily="34" charset="0"/>
              <a:buChar char="‒"/>
            </a:pPr>
            <a:r>
              <a:rPr lang="en-US" dirty="0">
                <a:solidFill>
                  <a:srgbClr val="0070C0"/>
                </a:solidFill>
                <a:ea typeface="+mn-ea"/>
                <a:cs typeface="+mn-cs"/>
              </a:rPr>
              <a:t>Plume is shrinking</a:t>
            </a:r>
          </a:p>
        </p:txBody>
      </p:sp>
    </p:spTree>
    <p:extLst>
      <p:ext uri="{BB962C8B-B14F-4D97-AF65-F5344CB8AC3E}">
        <p14:creationId xmlns:p14="http://schemas.microsoft.com/office/powerpoint/2010/main" val="349422397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7069E99F1EB4BBC2C8D7D8A77859B" ma:contentTypeVersion="0" ma:contentTypeDescription="Create a new document." ma:contentTypeScope="" ma:versionID="0c060000748a64680cf6d9d13ff68d5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27D8616-F285-4B00-ABA2-5CE1FB16E4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B24976F-B48C-4EEC-87BF-C9F5F0BF296C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86497</TotalTime>
  <Words>1552</Words>
  <Application>Microsoft Office PowerPoint</Application>
  <PresentationFormat>On-screen Show (4:3)</PresentationFormat>
  <Paragraphs>297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 Unicode MS</vt:lpstr>
      <vt:lpstr>Arial</vt:lpstr>
      <vt:lpstr>Tahoma</vt:lpstr>
      <vt:lpstr>Wingdings</vt:lpstr>
      <vt:lpstr>blank</vt:lpstr>
      <vt:lpstr>1_blank</vt:lpstr>
      <vt:lpstr>PowerPoint Presentation</vt:lpstr>
      <vt:lpstr>Areas of Contamination</vt:lpstr>
      <vt:lpstr>South Weber Sample Locations</vt:lpstr>
      <vt:lpstr>Overview</vt:lpstr>
      <vt:lpstr>Operable Unit 1</vt:lpstr>
      <vt:lpstr>PowerPoint Presentation</vt:lpstr>
      <vt:lpstr>Actions &amp; Remedies at OU1</vt:lpstr>
      <vt:lpstr>Actions &amp; Remedies at OU1</vt:lpstr>
      <vt:lpstr>Actions &amp; Remedies at OU1</vt:lpstr>
      <vt:lpstr>OU1 Cleanup Progress</vt:lpstr>
      <vt:lpstr>OU1 Cleanup Timeframe</vt:lpstr>
      <vt:lpstr>Is OU1 Remedy Protective?</vt:lpstr>
      <vt:lpstr>Operable Unit 2</vt:lpstr>
      <vt:lpstr>OU2 Source Area</vt:lpstr>
      <vt:lpstr>Actions and Remedies  – ROD 1996</vt:lpstr>
      <vt:lpstr>Additional Actions 2016-2017</vt:lpstr>
      <vt:lpstr>OU2 Clean Up Progress</vt:lpstr>
      <vt:lpstr>OU2 Cleanup Timeframe</vt:lpstr>
      <vt:lpstr>Is OU2 Remedy Protective?</vt:lpstr>
      <vt:lpstr>Operable Unit 4</vt:lpstr>
      <vt:lpstr>OU 4 Source Areas and Background</vt:lpstr>
      <vt:lpstr>Remedies – ROD 1994</vt:lpstr>
      <vt:lpstr>Existing Remedy Performance</vt:lpstr>
      <vt:lpstr>Expanded Remedy – 2017 </vt:lpstr>
      <vt:lpstr>OU 4 Cleanup Timeframe</vt:lpstr>
      <vt:lpstr>Is OU 4 Remedy Protective?</vt:lpstr>
      <vt:lpstr>Vapor Intrusion (VI) in Operable Units 1, 2, and 4</vt:lpstr>
      <vt:lpstr>PowerPoint Presentation</vt:lpstr>
      <vt:lpstr>2016/2017 Air Sampling Results</vt:lpstr>
    </vt:vector>
  </TitlesOfParts>
  <Company>SAFNET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frable</dc:creator>
  <cp:lastModifiedBy>DAVID HARRIS</cp:lastModifiedBy>
  <cp:revision>6707</cp:revision>
  <cp:lastPrinted>2018-04-03T21:31:35Z</cp:lastPrinted>
  <dcterms:created xsi:type="dcterms:W3CDTF">2000-06-02T14:11:30Z</dcterms:created>
  <dcterms:modified xsi:type="dcterms:W3CDTF">2018-05-08T22:20:08Z</dcterms:modified>
</cp:coreProperties>
</file>